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Merriweather-bold.fntdata"/><Relationship Id="rId23" Type="http://schemas.openxmlformats.org/officeDocument/2006/relationships/slide" Target="slides/slide18.xml"/><Relationship Id="rId45"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erriweather-boldItalic.fntdata"/><Relationship Id="rId25" Type="http://schemas.openxmlformats.org/officeDocument/2006/relationships/slide" Target="slides/slide20.xml"/><Relationship Id="rId47" Type="http://schemas.openxmlformats.org/officeDocument/2006/relationships/font" Target="fonts/Merriweather-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Bienvenidos a la segunda presentación de Cohabify. Hemos definido bastantes detalles sobre la aplicación así que vamos a verlos.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a09225578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a0922557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Bien podemos identificar estos roles de usuario: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visitate es aquella perosna que no está registrada y solo puede ver los anuncios publicados </a:t>
            </a:r>
            <a:endParaRPr/>
          </a:p>
          <a:p>
            <a:pPr indent="0" lvl="0" marL="0" rtl="0" algn="l">
              <a:spcBef>
                <a:spcPts val="0"/>
              </a:spcBef>
              <a:spcAft>
                <a:spcPts val="0"/>
              </a:spcAft>
              <a:buNone/>
            </a:pPr>
            <a:r>
              <a:rPr lang="en"/>
              <a:t>El buscador que es aquella persona que busca una vivienda y alguien con quien compartirla</a:t>
            </a:r>
            <a:endParaRPr/>
          </a:p>
          <a:p>
            <a:pPr indent="0" lvl="0" marL="0" rtl="0" algn="l">
              <a:spcBef>
                <a:spcPts val="0"/>
              </a:spcBef>
              <a:spcAft>
                <a:spcPts val="0"/>
              </a:spcAft>
              <a:buNone/>
            </a:pPr>
            <a:r>
              <a:rPr lang="en"/>
              <a:t>El inquilino que es aquella persona que ya tiene vivienda pero busca compañeros de pisos</a:t>
            </a:r>
            <a:endParaRPr/>
          </a:p>
          <a:p>
            <a:pPr indent="0" lvl="0" marL="0" rtl="0" algn="l">
              <a:spcBef>
                <a:spcPts val="0"/>
              </a:spcBef>
              <a:spcAft>
                <a:spcPts val="0"/>
              </a:spcAft>
              <a:buNone/>
            </a:pPr>
            <a:r>
              <a:rPr lang="en"/>
              <a:t>Y el propietario que es la persona que quiere publicar su vivienda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Estos 3 ultimos serian nuestros clientes, principalmente el propietario que ya lo explicaremos más detenidamente en el pricing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a49d7033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a49d70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Tenemos estos perfiles de usuarios piloto: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Grupo asignado: grupo de ISPP del turno de tarde asignado para probar nuestra aplicación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Otros: personas que no pertenecen a ninguno de los perfiles anteriores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a49d70338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a49d703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Para la gestión se va a realizar estos pasos: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Dividir el total de usuarios en grupos que tengan un rol de usuario de los anteriormente mencionados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Recoger feedback de los usuarios piloto a través de encuestas y un correo para cualquier comentario fuera de las encuestas si lo requieren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Daremos 1 año de mensualidad explorador a los estudiantes y 1 año de mensualidad propietario a los propietarios que prueben nuestra aplicación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6566ceeba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6566ceeba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El tercer punto será nuestro producto.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5c979a9ba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5c979a9b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5c979a9b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5c979a9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a1ca5521d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a1ca552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818a60c79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818a60c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a0922557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a092255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Respecto al pricing podemos tenemos los siguentes planes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 plan basico, el cual será gratuito y permite ver todas las publicaciones disponibles, solo podrás tener 3 chat en paralelo, es decir, hasta que no se cierre uno no podrás hablar con otra perosna, un perfil personalizado según tus preferencias, el cual lo tendra todo aquel que esté registrado y hacer una publicacion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 plan explorador,  en el que se pagarán 5 euros mensuales incluye todo lo del basico con la diferencia de que tendria chats ilimitados, podrá obtener el perfil verificado para dar más confianza al resto de personas y podrán tener acceso anticipado el cual les permite ver las publicaciones con un dia de antelacion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Dos roles de usuarios ejemplares serían el buscador y el inquilino como vimos anterior mente.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Por último tenemos el plan propietario, en el que se pagaran 15 € mensules y 5€ por vivienda adicional, esto te  permitirá publicar un anuncio, tambien el chat ilimitado, la promocion gratuita para que tus piso o pisos se vean el primero y las estadísticas como, cuantas personas han interactuado con tu publicacion. Un claro ejemplo de estos clientes serian los propietarios.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 por ultimo promocionar publicaciones por tan solo 3€, esto quiere decir que durante 24h tanto como buscador como inquilino, su publicación aparecerá de las primeras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8dd55a231_2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8dd55a23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 y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Texto: Cohabify servirá para búsquedas de pisos donde convivir con otras personas. Nos vamos a centrar en cómo los usuarios van a realizar estos procesos y en facilitarlos tanto como sea posible.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8dd55a231_1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8dd55a2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a:t>
            </a:r>
            <a:endParaRPr>
              <a:solidFill>
                <a:schemeClr val="dk1"/>
              </a:solidFill>
            </a:endParaRPr>
          </a:p>
          <a:p>
            <a:pPr indent="0" lvl="0" marL="0" rtl="0" algn="l">
              <a:spcBef>
                <a:spcPts val="0"/>
              </a:spcBef>
              <a:spcAft>
                <a:spcPts val="0"/>
              </a:spcAft>
              <a:buNone/>
            </a:pPr>
            <a:r>
              <a:rPr lang="en">
                <a:solidFill>
                  <a:schemeClr val="dk1"/>
                </a:solidFill>
              </a:rPr>
              <a:t>En nuestro proyecto hemos identificado por ahora unos 10 riesgos. Los hemos clasificado mediante la probabilidad y el impacto o severidad, entre 1 y 5. A partir de esto se les ha asignado un factor numérico, que es el producto de ambos y una prioridad cualitativa. También hemos definido un plan de acción para cada riesgo.</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El primero podemos ver que es que parte del equipo no conoce las tecnologías elegidas. Tiene el máximo de probabilidad y un impacto medio, lo que lo convierte en un riesgo peligroso con un factor de 15 y una alta prioridad. Como contingencia se va a formar al equipo en estas tecnologías.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Luego tenemos que no se puede alcanzar un entregable por malas estimaciones, en este caso, se volverán a realizar las estimaciones.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 algún miembro del equipo tiene un bajo rendimiento, se le informará de lo que se espera y se monitorizará.</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 caso de algún conflicto interno ó falta de comunicación, los group manager se encargarán de solucionarlo.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8dd55a231_3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8dd55a231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Estos riesgos se centran un poco más en el código.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 caso de que el testing revele defectos, se intentará refactorizar.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 el código no es mantenible por falta de estándares, se definirán estándares comunes.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 no nos podemos adaptar al sistema de los Group Manager, estos irán rotando o se irán cambiando los equipos.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 encontramos necesarios procesos de Integración contínua, se realizarán.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Y si resulta que aparece otro competidor más con características similares, realizaremos un análisis de emergencia para mejorar nuestro producto.</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8dd55a231_2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8dd55a23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Vamos a asegurar la seguridad de varias maneras.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Primero vamos a mirar si las viviendas ofertadas existen mediante el número de catastro.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Cada usuario va a ser verificado mediante un SMS y podrá ser reportado por otros usuarios, en cuyo caso un administrador o moderador actuará en consecuencia.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Por último se integrarán sistemas de captcha para prevenir bots dentro de la aplicación.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6566ceeba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6566ceeba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Finalmente, hablaremos de nuestro equipo.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a1ca5521d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a1ca5521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 implementará la funcionalidad core de la aplicación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Registro e inicio de sesión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pasiva de pisos y usuarios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activa de pisos y usuarios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a1ca5521d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a1ca5521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 implementará la funcionalidad core de la aplicación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Registro e inicio de sesión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pasiva de pisos y usuarios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activa de pisos y usuarios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a1ca5521d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a1ca5521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 implementará la funcionalidad core de la aplicación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Registro e inicio de sesión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pasiva de pisos y usuarios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activa de pisos y usuarios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a1ca5521d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a1ca5521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 implementará la funcionalidad core de la aplicación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Registro e inicio de sesión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pasiva de pisos y usuarios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Sistema de búsqueda activa de pisos y usuarios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a1ca5521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a1ca5521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Finalmente, hablaremos de nuestro equipo.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5c979a9ba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5c979a9b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Esta es nuestra matriz RACI con los roles que vamos a tener en principio. En general, una actividad va a estar realizada por uno o varios roles, consultando o informando al resto con los Group Manager de responsables y el secretario será informado en todas las tareas.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Podemos empezar por el diseño del sistema, que será tarea de los Group Manager, consultando con el resto de roles.</a:t>
            </a:r>
            <a:endParaRPr>
              <a:solidFill>
                <a:schemeClr val="dk1"/>
              </a:solidFill>
            </a:endParaRPr>
          </a:p>
          <a:p>
            <a:pPr indent="0" lvl="0" marL="0" rtl="0" algn="l">
              <a:spcBef>
                <a:spcPts val="0"/>
              </a:spcBef>
              <a:spcAft>
                <a:spcPts val="0"/>
              </a:spcAft>
              <a:buNone/>
            </a:pPr>
            <a:r>
              <a:rPr lang="en">
                <a:solidFill>
                  <a:schemeClr val="dk1"/>
                </a:solidFill>
              </a:rPr>
              <a:t>El análisis de requisitos será tarea de los analistas.</a:t>
            </a:r>
            <a:endParaRPr>
              <a:solidFill>
                <a:schemeClr val="dk1"/>
              </a:solidFill>
            </a:endParaRPr>
          </a:p>
          <a:p>
            <a:pPr indent="0" lvl="0" marL="0" rtl="0" algn="l">
              <a:spcBef>
                <a:spcPts val="0"/>
              </a:spcBef>
              <a:spcAft>
                <a:spcPts val="0"/>
              </a:spcAft>
              <a:buNone/>
            </a:pPr>
            <a:r>
              <a:rPr lang="en">
                <a:solidFill>
                  <a:schemeClr val="dk1"/>
                </a:solidFill>
              </a:rPr>
              <a:t>Los programadores y los administradores de base de datos se encargarán del desarrollo del sistema, así como del despliegue.</a:t>
            </a:r>
            <a:endParaRPr>
              <a:solidFill>
                <a:schemeClr val="dk1"/>
              </a:solidFill>
            </a:endParaRPr>
          </a:p>
          <a:p>
            <a:pPr indent="0" lvl="0" marL="0" rtl="0" algn="l">
              <a:spcBef>
                <a:spcPts val="0"/>
              </a:spcBef>
              <a:spcAft>
                <a:spcPts val="0"/>
              </a:spcAft>
              <a:buNone/>
            </a:pPr>
            <a:r>
              <a:rPr lang="en">
                <a:solidFill>
                  <a:schemeClr val="dk1"/>
                </a:solidFill>
              </a:rPr>
              <a:t>Los diseñadores se encargan de la interfaz.</a:t>
            </a:r>
            <a:endParaRPr>
              <a:solidFill>
                <a:schemeClr val="dk1"/>
              </a:solidFill>
            </a:endParaRPr>
          </a:p>
          <a:p>
            <a:pPr indent="0" lvl="0" marL="0" rtl="0" algn="l">
              <a:spcBef>
                <a:spcPts val="0"/>
              </a:spcBef>
              <a:spcAft>
                <a:spcPts val="0"/>
              </a:spcAft>
              <a:buNone/>
            </a:pPr>
            <a:r>
              <a:rPr lang="en">
                <a:solidFill>
                  <a:schemeClr val="dk1"/>
                </a:solidFill>
              </a:rPr>
              <a:t>Los testers harán las pruebas del sistema.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68363cc5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68363cc5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Vamos a seguir el mismo esquema que en la primera presentación, así que vamos a hablar del mercado, del cliente, de nuestro producto y del equipo.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a1ca5521d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a1ca5521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8131d6a52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8131d6a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5c979a9ba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5c979a9b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Por último, nuestro commitment agreement está ya firmado por cada uno de los miembros y serán los Group Manager los encargados de comprobar que se cumple y actuar en consecuencia.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818a60c7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818a60c7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Finalmente, hablaremos de nuestro equipo.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Ya ya, pongo el enlace en algun sitio? si quieres meto una diapo en plan asi</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818a60c79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818a60c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 como la que tenia en azul entero? Con solo el enlace en blanco pues también la verdad, no quedaba mal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6566ceeb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6566ceeb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Empecemos por el mercado.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8c49db7f3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8c49db7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Texto: Cohabify servirá para búsquedas de pisos donde convivir con otras personas. Nos vamos a centrar en cómo los usuarios van a realizar estos procesos y en facilitarlos tanto como sea posible.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8dd55a231_3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8dd55a231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DAni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La idea clave de nuestro negocio se basa en 4 pilares fundamentales: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Afinidad: </a:t>
            </a:r>
            <a:r>
              <a:rPr lang="en" sz="1200">
                <a:solidFill>
                  <a:srgbClr val="0D0D0D"/>
                </a:solidFill>
                <a:latin typeface="Roboto"/>
                <a:ea typeface="Roboto"/>
                <a:cs typeface="Roboto"/>
                <a:sym typeface="Roboto"/>
              </a:rPr>
              <a:t>Cohabify permitirá a los usuarios encontrar compañeros de piso que se alineen con sus preferencias, gustos, y estilos de vida.</a:t>
            </a:r>
            <a:endParaRPr sz="1200">
              <a:solidFill>
                <a:srgbClr val="0D0D0D"/>
              </a:solidFill>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Disponibilidad: Los usuarios podrán poner anuncios cuando necesiten, detallando información clave sobre el entorno y expectativas de convivencia.</a:t>
            </a:r>
            <a:endParaRPr sz="1200">
              <a:solidFill>
                <a:srgbClr val="0D0D0D"/>
              </a:solidFill>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Eficiencia: Cohabify elimina la necesidad de descubrir personalmente cuáles son los gustos y preferencias de potenciales compañeros.</a:t>
            </a:r>
            <a:endParaRPr sz="1200">
              <a:solidFill>
                <a:srgbClr val="0D0D0D"/>
              </a:solidFill>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Matchmaking: Cohabify busca conectar a los usuarios de forma que puedan encontrar lo que necesitan con eficacia y rapidez.</a:t>
            </a:r>
            <a:endParaRPr sz="1200">
              <a:solidFill>
                <a:srgbClr val="0D0D0D"/>
              </a:solidFill>
              <a:latin typeface="Roboto"/>
              <a:ea typeface="Roboto"/>
              <a:cs typeface="Roboto"/>
              <a:sym typeface="Roboto"/>
            </a:endParaRPr>
          </a:p>
          <a:p>
            <a:pPr indent="0" lvl="0" marL="0" rtl="0" algn="l">
              <a:spcBef>
                <a:spcPts val="0"/>
              </a:spcBef>
              <a:spcAft>
                <a:spcPts val="0"/>
              </a:spcAft>
              <a:buNone/>
            </a:pPr>
            <a:r>
              <a:t/>
            </a:r>
            <a:endParaRPr sz="1200">
              <a:solidFill>
                <a:srgbClr val="0D0D0D"/>
              </a:solidFill>
              <a:latin typeface="Roboto"/>
              <a:ea typeface="Roboto"/>
              <a:cs typeface="Roboto"/>
              <a:sym typeface="Roboto"/>
            </a:endParaRPr>
          </a:p>
          <a:p>
            <a:pPr indent="0" lvl="0" marL="0" rtl="0" algn="l">
              <a:spcBef>
                <a:spcPts val="0"/>
              </a:spcBef>
              <a:spcAft>
                <a:spcPts val="0"/>
              </a:spcAft>
              <a:buNone/>
            </a:pPr>
            <a:r>
              <a:rPr lang="en" sz="1200">
                <a:solidFill>
                  <a:srgbClr val="0D0D0D"/>
                </a:solidFill>
                <a:latin typeface="Roboto"/>
                <a:ea typeface="Roboto"/>
                <a:cs typeface="Roboto"/>
                <a:sym typeface="Roboto"/>
              </a:rPr>
              <a:t>Notas: Se podría resumir más esto si fuera necesario.</a:t>
            </a:r>
            <a:endParaRPr sz="1200">
              <a:solidFill>
                <a:srgbClr val="0D0D0D"/>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5c979a9b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5c979a9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Encargado: Marina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Texto: Para hacer el analisis de competidores en profundidad hemos utilizado la herramienta semrush y hemos filtrado los resultados que nos ha dado siendo roomster e idealista los mayores competidores y agrupando el resto como milanuncios, fotocasa, pisos.com, etc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6566ceeba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6566ceeba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Encargado: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El segundo punto será el cliente.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5c979a9b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5c979a9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Encargado: MArina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a:t>
            </a:r>
            <a:r>
              <a:rPr lang="en">
                <a:solidFill>
                  <a:srgbClr val="31394D"/>
                </a:solidFill>
                <a:latin typeface="Roboto"/>
                <a:ea typeface="Roboto"/>
                <a:cs typeface="Roboto"/>
                <a:sym typeface="Roboto"/>
              </a:rPr>
              <a:t>Nuestros usuarios serán nuestros clientes, ¿que significa esto?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74.png"/><Relationship Id="rId5"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31.png"/><Relationship Id="rId5" Type="http://schemas.openxmlformats.org/officeDocument/2006/relationships/image" Target="../media/image52.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15.png"/><Relationship Id="rId5"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5.png"/><Relationship Id="rId7" Type="http://schemas.openxmlformats.org/officeDocument/2006/relationships/image" Target="../media/image12.gif"/><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36.png"/><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4.png"/><Relationship Id="rId10" Type="http://schemas.openxmlformats.org/officeDocument/2006/relationships/image" Target="../media/image71.png"/><Relationship Id="rId9" Type="http://schemas.openxmlformats.org/officeDocument/2006/relationships/image" Target="../media/image63.png"/><Relationship Id="rId5" Type="http://schemas.openxmlformats.org/officeDocument/2006/relationships/image" Target="../media/image28.png"/><Relationship Id="rId6" Type="http://schemas.openxmlformats.org/officeDocument/2006/relationships/image" Target="../media/image58.png"/><Relationship Id="rId7" Type="http://schemas.openxmlformats.org/officeDocument/2006/relationships/image" Target="../media/image64.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59.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image" Target="../media/image62.png"/><Relationship Id="rId8"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2.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figma.com/file/XRpwMeNz3y3w0mjQS4pyaf/Untitled?type=design&amp;node-id=0-1&amp;mode=design&amp;t=sJqU1z2Y9RAlbAlI-0" TargetMode="Externa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3.png"/><Relationship Id="rId4" Type="http://schemas.openxmlformats.org/officeDocument/2006/relationships/image" Target="../media/image42.png"/><Relationship Id="rId11" Type="http://schemas.openxmlformats.org/officeDocument/2006/relationships/image" Target="../media/image14.png"/><Relationship Id="rId10" Type="http://schemas.openxmlformats.org/officeDocument/2006/relationships/image" Target="../media/image30.png"/><Relationship Id="rId12"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23850" y="4426650"/>
            <a:ext cx="1890000" cy="8388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ISPP-4</a:t>
            </a:r>
            <a:endParaRPr>
              <a:solidFill>
                <a:schemeClr val="lt1"/>
              </a:solidFill>
            </a:endParaRPr>
          </a:p>
          <a:p>
            <a:pPr indent="0" lvl="0" marL="0" rtl="0" algn="l">
              <a:spcBef>
                <a:spcPts val="0"/>
              </a:spcBef>
              <a:spcAft>
                <a:spcPts val="0"/>
              </a:spcAft>
              <a:buNone/>
            </a:pPr>
            <a:r>
              <a:t/>
            </a:r>
            <a:endParaRPr/>
          </a:p>
        </p:txBody>
      </p:sp>
      <p:sp>
        <p:nvSpPr>
          <p:cNvPr id="65" name="Google Shape;65;p13"/>
          <p:cNvSpPr txBox="1"/>
          <p:nvPr>
            <p:ph idx="4294967295" type="title"/>
          </p:nvPr>
        </p:nvSpPr>
        <p:spPr>
          <a:xfrm>
            <a:off x="5126075" y="3284850"/>
            <a:ext cx="3706500" cy="160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Porque es más fácil convivir con quien conectas</a:t>
            </a:r>
            <a:endParaRPr>
              <a:solidFill>
                <a:schemeClr val="lt1"/>
              </a:solidFill>
            </a:endParaRPr>
          </a:p>
        </p:txBody>
      </p:sp>
      <p:pic>
        <p:nvPicPr>
          <p:cNvPr id="66" name="Google Shape;66;p13"/>
          <p:cNvPicPr preferRelativeResize="0"/>
          <p:nvPr/>
        </p:nvPicPr>
        <p:blipFill rotWithShape="1">
          <a:blip r:embed="rId3">
            <a:alphaModFix/>
          </a:blip>
          <a:srcRect b="27103" l="12868" r="13428" t="25170"/>
          <a:stretch/>
        </p:blipFill>
        <p:spPr>
          <a:xfrm>
            <a:off x="295600" y="453575"/>
            <a:ext cx="5498227" cy="200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Roles de clientes y usuarios</a:t>
            </a:r>
            <a:endParaRPr/>
          </a:p>
        </p:txBody>
      </p:sp>
      <p:pic>
        <p:nvPicPr>
          <p:cNvPr id="161" name="Google Shape;161;p22"/>
          <p:cNvPicPr preferRelativeResize="0"/>
          <p:nvPr/>
        </p:nvPicPr>
        <p:blipFill>
          <a:blip r:embed="rId3">
            <a:alphaModFix/>
          </a:blip>
          <a:stretch>
            <a:fillRect/>
          </a:stretch>
        </p:blipFill>
        <p:spPr>
          <a:xfrm>
            <a:off x="4948650" y="2449125"/>
            <a:ext cx="1208451" cy="1208451"/>
          </a:xfrm>
          <a:prstGeom prst="rect">
            <a:avLst/>
          </a:prstGeom>
          <a:noFill/>
          <a:ln>
            <a:noFill/>
          </a:ln>
        </p:spPr>
      </p:pic>
      <p:pic>
        <p:nvPicPr>
          <p:cNvPr id="162" name="Google Shape;162;p22"/>
          <p:cNvPicPr preferRelativeResize="0"/>
          <p:nvPr/>
        </p:nvPicPr>
        <p:blipFill>
          <a:blip r:embed="rId4">
            <a:alphaModFix/>
          </a:blip>
          <a:stretch>
            <a:fillRect/>
          </a:stretch>
        </p:blipFill>
        <p:spPr>
          <a:xfrm>
            <a:off x="7100575" y="2449838"/>
            <a:ext cx="1207008" cy="1207008"/>
          </a:xfrm>
          <a:prstGeom prst="rect">
            <a:avLst/>
          </a:prstGeom>
          <a:noFill/>
          <a:ln>
            <a:noFill/>
          </a:ln>
        </p:spPr>
      </p:pic>
      <p:pic>
        <p:nvPicPr>
          <p:cNvPr id="163" name="Google Shape;163;p22"/>
          <p:cNvPicPr preferRelativeResize="0"/>
          <p:nvPr/>
        </p:nvPicPr>
        <p:blipFill>
          <a:blip r:embed="rId5">
            <a:alphaModFix/>
          </a:blip>
          <a:stretch>
            <a:fillRect/>
          </a:stretch>
        </p:blipFill>
        <p:spPr>
          <a:xfrm>
            <a:off x="647700" y="2365075"/>
            <a:ext cx="1207008" cy="1207008"/>
          </a:xfrm>
          <a:prstGeom prst="rect">
            <a:avLst/>
          </a:prstGeom>
          <a:noFill/>
          <a:ln>
            <a:noFill/>
          </a:ln>
        </p:spPr>
      </p:pic>
      <p:pic>
        <p:nvPicPr>
          <p:cNvPr id="164" name="Google Shape;164;p22"/>
          <p:cNvPicPr preferRelativeResize="0"/>
          <p:nvPr/>
        </p:nvPicPr>
        <p:blipFill>
          <a:blip r:embed="rId6">
            <a:alphaModFix/>
          </a:blip>
          <a:stretch>
            <a:fillRect/>
          </a:stretch>
        </p:blipFill>
        <p:spPr>
          <a:xfrm>
            <a:off x="2798175" y="2365075"/>
            <a:ext cx="1207008" cy="1207008"/>
          </a:xfrm>
          <a:prstGeom prst="rect">
            <a:avLst/>
          </a:prstGeom>
          <a:noFill/>
          <a:ln>
            <a:noFill/>
          </a:ln>
        </p:spPr>
      </p:pic>
      <p:sp>
        <p:nvSpPr>
          <p:cNvPr id="165" name="Google Shape;165;p22"/>
          <p:cNvSpPr txBox="1"/>
          <p:nvPr/>
        </p:nvSpPr>
        <p:spPr>
          <a:xfrm>
            <a:off x="545000" y="3796625"/>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Visitante</a:t>
            </a:r>
            <a:endParaRPr/>
          </a:p>
        </p:txBody>
      </p:sp>
      <p:sp>
        <p:nvSpPr>
          <p:cNvPr id="166" name="Google Shape;166;p22"/>
          <p:cNvSpPr txBox="1"/>
          <p:nvPr/>
        </p:nvSpPr>
        <p:spPr>
          <a:xfrm>
            <a:off x="2695475" y="1769000"/>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Buscador</a:t>
            </a:r>
            <a:endParaRPr/>
          </a:p>
        </p:txBody>
      </p:sp>
      <p:sp>
        <p:nvSpPr>
          <p:cNvPr id="167" name="Google Shape;167;p22"/>
          <p:cNvSpPr txBox="1"/>
          <p:nvPr/>
        </p:nvSpPr>
        <p:spPr>
          <a:xfrm>
            <a:off x="6944400" y="1769000"/>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Propietario</a:t>
            </a:r>
            <a:endParaRPr/>
          </a:p>
        </p:txBody>
      </p:sp>
      <p:sp>
        <p:nvSpPr>
          <p:cNvPr id="168" name="Google Shape;168;p22"/>
          <p:cNvSpPr txBox="1"/>
          <p:nvPr/>
        </p:nvSpPr>
        <p:spPr>
          <a:xfrm>
            <a:off x="4846675" y="3796625"/>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Inquilino</a:t>
            </a:r>
            <a:endParaRPr/>
          </a:p>
        </p:txBody>
      </p:sp>
      <p:grpSp>
        <p:nvGrpSpPr>
          <p:cNvPr id="169" name="Google Shape;169;p22"/>
          <p:cNvGrpSpPr/>
          <p:nvPr/>
        </p:nvGrpSpPr>
        <p:grpSpPr>
          <a:xfrm>
            <a:off x="2549025" y="1269712"/>
            <a:ext cx="6283200" cy="2950613"/>
            <a:chOff x="2549025" y="1269712"/>
            <a:chExt cx="6283200" cy="2950613"/>
          </a:xfrm>
        </p:grpSpPr>
        <p:sp>
          <p:nvSpPr>
            <p:cNvPr id="170" name="Google Shape;170;p22"/>
            <p:cNvSpPr/>
            <p:nvPr/>
          </p:nvSpPr>
          <p:spPr>
            <a:xfrm>
              <a:off x="2549025" y="1834425"/>
              <a:ext cx="6283200" cy="238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71" name="Google Shape;171;p22"/>
            <p:cNvPicPr preferRelativeResize="0"/>
            <p:nvPr/>
          </p:nvPicPr>
          <p:blipFill>
            <a:blip r:embed="rId7">
              <a:alphaModFix/>
            </a:blip>
            <a:stretch>
              <a:fillRect/>
            </a:stretch>
          </p:blipFill>
          <p:spPr>
            <a:xfrm>
              <a:off x="5235513" y="1269712"/>
              <a:ext cx="847588" cy="847588"/>
            </a:xfrm>
            <a:prstGeom prst="rect">
              <a:avLst/>
            </a:prstGeom>
            <a:noFill/>
            <a:ln>
              <a:noFill/>
            </a:ln>
          </p:spPr>
        </p:pic>
      </p:grpSp>
      <p:pic>
        <p:nvPicPr>
          <p:cNvPr id="172" name="Google Shape;172;p22"/>
          <p:cNvPicPr preferRelativeResize="0"/>
          <p:nvPr/>
        </p:nvPicPr>
        <p:blipFill>
          <a:blip r:embed="rId8">
            <a:alphaModFix/>
          </a:blip>
          <a:stretch>
            <a:fillRect/>
          </a:stretch>
        </p:blipFill>
        <p:spPr>
          <a:xfrm>
            <a:off x="8182362" y="263825"/>
            <a:ext cx="722175" cy="72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Usuarios piloto</a:t>
            </a:r>
            <a:endParaRPr/>
          </a:p>
        </p:txBody>
      </p:sp>
      <p:pic>
        <p:nvPicPr>
          <p:cNvPr id="178" name="Google Shape;178;p23"/>
          <p:cNvPicPr preferRelativeResize="0"/>
          <p:nvPr/>
        </p:nvPicPr>
        <p:blipFill>
          <a:blip r:embed="rId3">
            <a:alphaModFix/>
          </a:blip>
          <a:stretch>
            <a:fillRect/>
          </a:stretch>
        </p:blipFill>
        <p:spPr>
          <a:xfrm>
            <a:off x="2851650" y="2365063"/>
            <a:ext cx="1207008" cy="1207008"/>
          </a:xfrm>
          <a:prstGeom prst="rect">
            <a:avLst/>
          </a:prstGeom>
          <a:noFill/>
          <a:ln>
            <a:noFill/>
          </a:ln>
        </p:spPr>
      </p:pic>
      <p:sp>
        <p:nvSpPr>
          <p:cNvPr id="179" name="Google Shape;179;p23"/>
          <p:cNvSpPr txBox="1"/>
          <p:nvPr/>
        </p:nvSpPr>
        <p:spPr>
          <a:xfrm>
            <a:off x="355425" y="3796625"/>
            <a:ext cx="179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Universitarios</a:t>
            </a:r>
            <a:endParaRPr/>
          </a:p>
        </p:txBody>
      </p:sp>
      <p:sp>
        <p:nvSpPr>
          <p:cNvPr id="180" name="Google Shape;180;p23"/>
          <p:cNvSpPr txBox="1"/>
          <p:nvPr/>
        </p:nvSpPr>
        <p:spPr>
          <a:xfrm>
            <a:off x="2703050" y="1694625"/>
            <a:ext cx="15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Propietarios</a:t>
            </a:r>
            <a:endParaRPr/>
          </a:p>
        </p:txBody>
      </p:sp>
      <p:sp>
        <p:nvSpPr>
          <p:cNvPr id="181" name="Google Shape;181;p23"/>
          <p:cNvSpPr txBox="1"/>
          <p:nvPr/>
        </p:nvSpPr>
        <p:spPr>
          <a:xfrm>
            <a:off x="4953625" y="3796625"/>
            <a:ext cx="1412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Grupo asignado</a:t>
            </a:r>
            <a:endParaRPr/>
          </a:p>
        </p:txBody>
      </p:sp>
      <p:pic>
        <p:nvPicPr>
          <p:cNvPr id="182" name="Google Shape;182;p23"/>
          <p:cNvPicPr preferRelativeResize="0"/>
          <p:nvPr/>
        </p:nvPicPr>
        <p:blipFill>
          <a:blip r:embed="rId4">
            <a:alphaModFix/>
          </a:blip>
          <a:stretch>
            <a:fillRect/>
          </a:stretch>
        </p:blipFill>
        <p:spPr>
          <a:xfrm>
            <a:off x="5055600" y="2364350"/>
            <a:ext cx="1208451" cy="1208451"/>
          </a:xfrm>
          <a:prstGeom prst="rect">
            <a:avLst/>
          </a:prstGeom>
          <a:noFill/>
          <a:ln>
            <a:noFill/>
          </a:ln>
        </p:spPr>
      </p:pic>
      <p:pic>
        <p:nvPicPr>
          <p:cNvPr id="183" name="Google Shape;183;p23"/>
          <p:cNvPicPr preferRelativeResize="0"/>
          <p:nvPr/>
        </p:nvPicPr>
        <p:blipFill>
          <a:blip r:embed="rId5">
            <a:alphaModFix/>
          </a:blip>
          <a:stretch>
            <a:fillRect/>
          </a:stretch>
        </p:blipFill>
        <p:spPr>
          <a:xfrm>
            <a:off x="646250" y="2364350"/>
            <a:ext cx="1208451" cy="1208451"/>
          </a:xfrm>
          <a:prstGeom prst="rect">
            <a:avLst/>
          </a:prstGeom>
          <a:noFill/>
          <a:ln>
            <a:noFill/>
          </a:ln>
        </p:spPr>
      </p:pic>
      <p:sp>
        <p:nvSpPr>
          <p:cNvPr id="184" name="Google Shape;184;p23"/>
          <p:cNvSpPr txBox="1"/>
          <p:nvPr/>
        </p:nvSpPr>
        <p:spPr>
          <a:xfrm>
            <a:off x="7261000" y="1633025"/>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Otros</a:t>
            </a:r>
            <a:endParaRPr/>
          </a:p>
        </p:txBody>
      </p:sp>
      <p:pic>
        <p:nvPicPr>
          <p:cNvPr id="185" name="Google Shape;185;p23"/>
          <p:cNvPicPr preferRelativeResize="0"/>
          <p:nvPr/>
        </p:nvPicPr>
        <p:blipFill>
          <a:blip r:embed="rId6">
            <a:alphaModFix/>
          </a:blip>
          <a:stretch>
            <a:fillRect/>
          </a:stretch>
        </p:blipFill>
        <p:spPr>
          <a:xfrm>
            <a:off x="7362975" y="2364350"/>
            <a:ext cx="1208451" cy="1208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Gestión de u</a:t>
            </a:r>
            <a:r>
              <a:rPr lang="en"/>
              <a:t>suarios piloto</a:t>
            </a:r>
            <a:endParaRPr/>
          </a:p>
        </p:txBody>
      </p:sp>
      <p:sp>
        <p:nvSpPr>
          <p:cNvPr id="191" name="Google Shape;191;p24"/>
          <p:cNvSpPr txBox="1"/>
          <p:nvPr/>
        </p:nvSpPr>
        <p:spPr>
          <a:xfrm>
            <a:off x="698775" y="3633550"/>
            <a:ext cx="1412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División por roles</a:t>
            </a:r>
            <a:endParaRPr/>
          </a:p>
        </p:txBody>
      </p:sp>
      <p:pic>
        <p:nvPicPr>
          <p:cNvPr id="192" name="Google Shape;192;p24"/>
          <p:cNvPicPr preferRelativeResize="0"/>
          <p:nvPr/>
        </p:nvPicPr>
        <p:blipFill>
          <a:blip r:embed="rId3">
            <a:alphaModFix/>
          </a:blip>
          <a:stretch>
            <a:fillRect/>
          </a:stretch>
        </p:blipFill>
        <p:spPr>
          <a:xfrm>
            <a:off x="519975" y="1628050"/>
            <a:ext cx="1770001" cy="1769999"/>
          </a:xfrm>
          <a:prstGeom prst="rect">
            <a:avLst/>
          </a:prstGeom>
          <a:noFill/>
          <a:ln>
            <a:noFill/>
          </a:ln>
        </p:spPr>
      </p:pic>
      <p:pic>
        <p:nvPicPr>
          <p:cNvPr id="193" name="Google Shape;193;p24"/>
          <p:cNvPicPr preferRelativeResize="0"/>
          <p:nvPr/>
        </p:nvPicPr>
        <p:blipFill>
          <a:blip r:embed="rId4">
            <a:alphaModFix/>
          </a:blip>
          <a:stretch>
            <a:fillRect/>
          </a:stretch>
        </p:blipFill>
        <p:spPr>
          <a:xfrm>
            <a:off x="6854075" y="1628050"/>
            <a:ext cx="1769999" cy="1770001"/>
          </a:xfrm>
          <a:prstGeom prst="rect">
            <a:avLst/>
          </a:prstGeom>
          <a:noFill/>
          <a:ln>
            <a:noFill/>
          </a:ln>
        </p:spPr>
      </p:pic>
      <p:sp>
        <p:nvSpPr>
          <p:cNvPr id="194" name="Google Shape;194;p24"/>
          <p:cNvSpPr txBox="1"/>
          <p:nvPr/>
        </p:nvSpPr>
        <p:spPr>
          <a:xfrm>
            <a:off x="6854075" y="3633550"/>
            <a:ext cx="177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Recompensas</a:t>
            </a:r>
            <a:endParaRPr/>
          </a:p>
        </p:txBody>
      </p:sp>
      <p:pic>
        <p:nvPicPr>
          <p:cNvPr id="195" name="Google Shape;195;p24"/>
          <p:cNvPicPr preferRelativeResize="0"/>
          <p:nvPr/>
        </p:nvPicPr>
        <p:blipFill>
          <a:blip r:embed="rId5">
            <a:alphaModFix/>
          </a:blip>
          <a:stretch>
            <a:fillRect/>
          </a:stretch>
        </p:blipFill>
        <p:spPr>
          <a:xfrm>
            <a:off x="3687025" y="1628050"/>
            <a:ext cx="1770001" cy="1770001"/>
          </a:xfrm>
          <a:prstGeom prst="rect">
            <a:avLst/>
          </a:prstGeom>
          <a:noFill/>
          <a:ln>
            <a:noFill/>
          </a:ln>
        </p:spPr>
      </p:pic>
      <p:sp>
        <p:nvSpPr>
          <p:cNvPr id="196" name="Google Shape;196;p24"/>
          <p:cNvSpPr txBox="1"/>
          <p:nvPr/>
        </p:nvSpPr>
        <p:spPr>
          <a:xfrm>
            <a:off x="3865825" y="3633550"/>
            <a:ext cx="1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Feedback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02" name="Google Shape;202;p25"/>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203" name="Google Shape;2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5"/>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205" name="Google Shape;205;p25"/>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2"/>
                </a:solidFill>
              </a:rPr>
              <a:t>Mercado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Cliente</a:t>
            </a:r>
            <a:endParaRPr sz="2800">
              <a:solidFill>
                <a:schemeClr val="dk2"/>
              </a:solidFill>
            </a:endParaRPr>
          </a:p>
          <a:p>
            <a:pPr indent="0" lvl="0" marL="0" marR="0" rtl="0" algn="l">
              <a:lnSpc>
                <a:spcPct val="115000"/>
              </a:lnSpc>
              <a:spcBef>
                <a:spcPts val="1200"/>
              </a:spcBef>
              <a:spcAft>
                <a:spcPts val="0"/>
              </a:spcAft>
              <a:buNone/>
            </a:pPr>
            <a:r>
              <a:rPr lang="en" sz="2800"/>
              <a:t>Nuestro producto</a:t>
            </a:r>
            <a:endParaRPr sz="2800"/>
          </a:p>
          <a:p>
            <a:pPr indent="0" lvl="0" marL="0" marR="0" rtl="0" algn="l">
              <a:lnSpc>
                <a:spcPct val="115000"/>
              </a:lnSpc>
              <a:spcBef>
                <a:spcPts val="1200"/>
              </a:spcBef>
              <a:spcAft>
                <a:spcPts val="0"/>
              </a:spcAft>
              <a:buNone/>
            </a:pPr>
            <a:r>
              <a:rPr lang="en" sz="2800">
                <a:solidFill>
                  <a:schemeClr val="dk2"/>
                </a:solidFill>
              </a:rPr>
              <a:t>Planificación</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equipo</a:t>
            </a:r>
            <a:endParaRPr sz="2800">
              <a:solidFill>
                <a:schemeClr val="dk2"/>
              </a:solidFill>
            </a:endParaRPr>
          </a:p>
          <a:p>
            <a:pPr indent="0" lvl="0" marL="0" marR="0" rtl="0" algn="l">
              <a:lnSpc>
                <a:spcPct val="115000"/>
              </a:lnSpc>
              <a:spcBef>
                <a:spcPts val="1200"/>
              </a:spcBef>
              <a:spcAft>
                <a:spcPts val="1200"/>
              </a:spcAft>
              <a:buNone/>
            </a:pPr>
            <a:r>
              <a:rPr lang="en" sz="2800">
                <a:solidFill>
                  <a:schemeClr val="dk2"/>
                </a:solidFill>
              </a:rPr>
              <a:t>Mockups</a:t>
            </a:r>
            <a:endParaRPr sz="2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Producto Mínimo Viable</a:t>
            </a:r>
            <a:endParaRPr/>
          </a:p>
        </p:txBody>
      </p:sp>
      <p:pic>
        <p:nvPicPr>
          <p:cNvPr id="211" name="Google Shape;211;p26"/>
          <p:cNvPicPr preferRelativeResize="0"/>
          <p:nvPr/>
        </p:nvPicPr>
        <p:blipFill>
          <a:blip r:embed="rId3">
            <a:alphaModFix/>
          </a:blip>
          <a:stretch>
            <a:fillRect/>
          </a:stretch>
        </p:blipFill>
        <p:spPr>
          <a:xfrm>
            <a:off x="1386825" y="1487988"/>
            <a:ext cx="6203424" cy="3453689"/>
          </a:xfrm>
          <a:prstGeom prst="rect">
            <a:avLst/>
          </a:prstGeom>
          <a:noFill/>
          <a:ln>
            <a:noFill/>
          </a:ln>
        </p:spPr>
      </p:pic>
      <p:sp>
        <p:nvSpPr>
          <p:cNvPr id="212" name="Google Shape;21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TCO</a:t>
            </a:r>
            <a:endParaRPr/>
          </a:p>
        </p:txBody>
      </p:sp>
      <p:sp>
        <p:nvSpPr>
          <p:cNvPr id="218" name="Google Shape;21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27"/>
          <p:cNvPicPr preferRelativeResize="0"/>
          <p:nvPr/>
        </p:nvPicPr>
        <p:blipFill>
          <a:blip r:embed="rId3">
            <a:alphaModFix/>
          </a:blip>
          <a:stretch>
            <a:fillRect/>
          </a:stretch>
        </p:blipFill>
        <p:spPr>
          <a:xfrm>
            <a:off x="8182362" y="263825"/>
            <a:ext cx="722175" cy="722175"/>
          </a:xfrm>
          <a:prstGeom prst="rect">
            <a:avLst/>
          </a:prstGeom>
          <a:noFill/>
          <a:ln>
            <a:noFill/>
          </a:ln>
        </p:spPr>
      </p:pic>
      <p:pic>
        <p:nvPicPr>
          <p:cNvPr id="220" name="Google Shape;220;p27"/>
          <p:cNvPicPr preferRelativeResize="0"/>
          <p:nvPr/>
        </p:nvPicPr>
        <p:blipFill rotWithShape="1">
          <a:blip r:embed="rId4">
            <a:alphaModFix/>
          </a:blip>
          <a:srcRect b="44385" l="0" r="27362" t="0"/>
          <a:stretch/>
        </p:blipFill>
        <p:spPr>
          <a:xfrm>
            <a:off x="139325" y="1277025"/>
            <a:ext cx="6982500" cy="3779799"/>
          </a:xfrm>
          <a:prstGeom prst="rect">
            <a:avLst/>
          </a:prstGeom>
          <a:noFill/>
          <a:ln>
            <a:noFill/>
          </a:ln>
        </p:spPr>
      </p:pic>
      <p:pic>
        <p:nvPicPr>
          <p:cNvPr id="221" name="Google Shape;221;p27"/>
          <p:cNvPicPr preferRelativeResize="0"/>
          <p:nvPr/>
        </p:nvPicPr>
        <p:blipFill rotWithShape="1">
          <a:blip r:embed="rId5">
            <a:alphaModFix/>
          </a:blip>
          <a:srcRect b="58044" l="72293" r="1536" t="29829"/>
          <a:stretch/>
        </p:blipFill>
        <p:spPr>
          <a:xfrm>
            <a:off x="7121825" y="2984225"/>
            <a:ext cx="1904000" cy="623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TCO</a:t>
            </a:r>
            <a:endParaRPr/>
          </a:p>
        </p:txBody>
      </p:sp>
      <p:sp>
        <p:nvSpPr>
          <p:cNvPr id="227" name="Google Shape;22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8"/>
          <p:cNvPicPr preferRelativeResize="0"/>
          <p:nvPr/>
        </p:nvPicPr>
        <p:blipFill>
          <a:blip r:embed="rId3">
            <a:alphaModFix/>
          </a:blip>
          <a:stretch>
            <a:fillRect/>
          </a:stretch>
        </p:blipFill>
        <p:spPr>
          <a:xfrm>
            <a:off x="8182362" y="263825"/>
            <a:ext cx="722175" cy="722175"/>
          </a:xfrm>
          <a:prstGeom prst="rect">
            <a:avLst/>
          </a:prstGeom>
          <a:noFill/>
          <a:ln>
            <a:noFill/>
          </a:ln>
        </p:spPr>
      </p:pic>
      <p:pic>
        <p:nvPicPr>
          <p:cNvPr id="229" name="Google Shape;229;p28"/>
          <p:cNvPicPr preferRelativeResize="0"/>
          <p:nvPr/>
        </p:nvPicPr>
        <p:blipFill rotWithShape="1">
          <a:blip r:embed="rId4">
            <a:alphaModFix/>
          </a:blip>
          <a:srcRect b="2698" l="2135" r="27615" t="55265"/>
          <a:stretch/>
        </p:blipFill>
        <p:spPr>
          <a:xfrm>
            <a:off x="311725" y="1366350"/>
            <a:ext cx="8160725" cy="34522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TCO</a:t>
            </a:r>
            <a:endParaRPr/>
          </a:p>
        </p:txBody>
      </p:sp>
      <p:grpSp>
        <p:nvGrpSpPr>
          <p:cNvPr id="235" name="Google Shape;235;p29"/>
          <p:cNvGrpSpPr/>
          <p:nvPr/>
        </p:nvGrpSpPr>
        <p:grpSpPr>
          <a:xfrm>
            <a:off x="5182600" y="2530100"/>
            <a:ext cx="3649713" cy="1153245"/>
            <a:chOff x="4676125" y="1676325"/>
            <a:chExt cx="3649713" cy="1153245"/>
          </a:xfrm>
        </p:grpSpPr>
        <p:sp>
          <p:nvSpPr>
            <p:cNvPr id="236" name="Google Shape;236;p29"/>
            <p:cNvSpPr txBox="1"/>
            <p:nvPr/>
          </p:nvSpPr>
          <p:spPr>
            <a:xfrm>
              <a:off x="4704538" y="1676325"/>
              <a:ext cx="3621300" cy="600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500"/>
                </a:spcBef>
                <a:spcAft>
                  <a:spcPts val="1500"/>
                </a:spcAft>
                <a:buNone/>
              </a:pPr>
              <a:r>
                <a:rPr b="1" lang="en" sz="2700">
                  <a:solidFill>
                    <a:schemeClr val="dk1"/>
                  </a:solidFill>
                  <a:latin typeface="Roboto"/>
                  <a:ea typeface="Roboto"/>
                  <a:cs typeface="Roboto"/>
                  <a:sym typeface="Roboto"/>
                </a:rPr>
                <a:t>Costes mensuales</a:t>
              </a:r>
              <a:endParaRPr b="1" sz="2700">
                <a:solidFill>
                  <a:schemeClr val="dk1"/>
                </a:solidFill>
                <a:latin typeface="Roboto"/>
                <a:ea typeface="Roboto"/>
                <a:cs typeface="Roboto"/>
                <a:sym typeface="Roboto"/>
              </a:endParaRPr>
            </a:p>
          </p:txBody>
        </p:sp>
        <p:sp>
          <p:nvSpPr>
            <p:cNvPr id="237" name="Google Shape;237;p29"/>
            <p:cNvSpPr txBox="1"/>
            <p:nvPr/>
          </p:nvSpPr>
          <p:spPr>
            <a:xfrm>
              <a:off x="4676125" y="2229270"/>
              <a:ext cx="3621300" cy="600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500"/>
                </a:spcBef>
                <a:spcAft>
                  <a:spcPts val="1500"/>
                </a:spcAft>
                <a:buNone/>
              </a:pPr>
              <a:r>
                <a:rPr b="1" lang="en" sz="2700">
                  <a:latin typeface="Roboto"/>
                  <a:ea typeface="Roboto"/>
                  <a:cs typeface="Roboto"/>
                  <a:sym typeface="Roboto"/>
                </a:rPr>
                <a:t>Total:</a:t>
              </a:r>
              <a:r>
                <a:rPr lang="en" sz="2700">
                  <a:latin typeface="Roboto"/>
                  <a:ea typeface="Roboto"/>
                  <a:cs typeface="Roboto"/>
                  <a:sym typeface="Roboto"/>
                </a:rPr>
                <a:t> </a:t>
              </a:r>
              <a:r>
                <a:rPr lang="en" sz="2700">
                  <a:solidFill>
                    <a:srgbClr val="4A86E8"/>
                  </a:solidFill>
                  <a:latin typeface="Roboto"/>
                  <a:ea typeface="Roboto"/>
                  <a:cs typeface="Roboto"/>
                  <a:sym typeface="Roboto"/>
                </a:rPr>
                <a:t>473€</a:t>
              </a:r>
              <a:endParaRPr sz="1800">
                <a:latin typeface="Roboto"/>
                <a:ea typeface="Roboto"/>
                <a:cs typeface="Roboto"/>
                <a:sym typeface="Roboto"/>
              </a:endParaRPr>
            </a:p>
          </p:txBody>
        </p:sp>
      </p:grpSp>
      <p:sp>
        <p:nvSpPr>
          <p:cNvPr id="238" name="Google Shape;23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9"/>
          <p:cNvPicPr preferRelativeResize="0"/>
          <p:nvPr/>
        </p:nvPicPr>
        <p:blipFill>
          <a:blip r:embed="rId3">
            <a:alphaModFix/>
          </a:blip>
          <a:stretch>
            <a:fillRect/>
          </a:stretch>
        </p:blipFill>
        <p:spPr>
          <a:xfrm>
            <a:off x="311713" y="3310613"/>
            <a:ext cx="1542275" cy="1542275"/>
          </a:xfrm>
          <a:prstGeom prst="rect">
            <a:avLst/>
          </a:prstGeom>
          <a:noFill/>
          <a:ln>
            <a:noFill/>
          </a:ln>
        </p:spPr>
      </p:pic>
      <p:pic>
        <p:nvPicPr>
          <p:cNvPr id="240" name="Google Shape;240;p29"/>
          <p:cNvPicPr preferRelativeResize="0"/>
          <p:nvPr/>
        </p:nvPicPr>
        <p:blipFill>
          <a:blip r:embed="rId4">
            <a:alphaModFix/>
          </a:blip>
          <a:stretch>
            <a:fillRect/>
          </a:stretch>
        </p:blipFill>
        <p:spPr>
          <a:xfrm>
            <a:off x="2101487" y="3364187"/>
            <a:ext cx="1611175" cy="1435175"/>
          </a:xfrm>
          <a:prstGeom prst="rect">
            <a:avLst/>
          </a:prstGeom>
          <a:noFill/>
          <a:ln>
            <a:noFill/>
          </a:ln>
        </p:spPr>
      </p:pic>
      <p:pic>
        <p:nvPicPr>
          <p:cNvPr id="241" name="Google Shape;241;p29"/>
          <p:cNvPicPr preferRelativeResize="0"/>
          <p:nvPr/>
        </p:nvPicPr>
        <p:blipFill>
          <a:blip r:embed="rId5">
            <a:alphaModFix/>
          </a:blip>
          <a:stretch>
            <a:fillRect/>
          </a:stretch>
        </p:blipFill>
        <p:spPr>
          <a:xfrm>
            <a:off x="311736" y="1497302"/>
            <a:ext cx="1314125" cy="1440650"/>
          </a:xfrm>
          <a:prstGeom prst="rect">
            <a:avLst/>
          </a:prstGeom>
          <a:noFill/>
          <a:ln>
            <a:noFill/>
          </a:ln>
        </p:spPr>
      </p:pic>
      <p:pic>
        <p:nvPicPr>
          <p:cNvPr id="242" name="Google Shape;242;p29"/>
          <p:cNvPicPr preferRelativeResize="0"/>
          <p:nvPr/>
        </p:nvPicPr>
        <p:blipFill>
          <a:blip r:embed="rId6">
            <a:alphaModFix/>
          </a:blip>
          <a:stretch>
            <a:fillRect/>
          </a:stretch>
        </p:blipFill>
        <p:spPr>
          <a:xfrm>
            <a:off x="2186750" y="1497300"/>
            <a:ext cx="1440650" cy="1440650"/>
          </a:xfrm>
          <a:prstGeom prst="rect">
            <a:avLst/>
          </a:prstGeom>
          <a:noFill/>
          <a:ln>
            <a:noFill/>
          </a:ln>
        </p:spPr>
      </p:pic>
      <p:pic>
        <p:nvPicPr>
          <p:cNvPr id="243" name="Google Shape;243;p29"/>
          <p:cNvPicPr preferRelativeResize="0"/>
          <p:nvPr/>
        </p:nvPicPr>
        <p:blipFill>
          <a:blip r:embed="rId7">
            <a:alphaModFix/>
          </a:blip>
          <a:stretch>
            <a:fillRect/>
          </a:stretch>
        </p:blipFill>
        <p:spPr>
          <a:xfrm>
            <a:off x="3969175" y="1385650"/>
            <a:ext cx="1663973" cy="1663950"/>
          </a:xfrm>
          <a:prstGeom prst="rect">
            <a:avLst/>
          </a:prstGeom>
          <a:noFill/>
          <a:ln>
            <a:noFill/>
          </a:ln>
        </p:spPr>
      </p:pic>
      <p:pic>
        <p:nvPicPr>
          <p:cNvPr id="244" name="Google Shape;244;p29"/>
          <p:cNvPicPr preferRelativeResize="0"/>
          <p:nvPr/>
        </p:nvPicPr>
        <p:blipFill>
          <a:blip r:embed="rId8">
            <a:alphaModFix/>
          </a:blip>
          <a:stretch>
            <a:fillRect/>
          </a:stretch>
        </p:blipFill>
        <p:spPr>
          <a:xfrm>
            <a:off x="8182362" y="263825"/>
            <a:ext cx="722175" cy="722175"/>
          </a:xfrm>
          <a:prstGeom prst="rect">
            <a:avLst/>
          </a:prstGeom>
          <a:noFill/>
          <a:ln>
            <a:noFill/>
          </a:ln>
        </p:spPr>
      </p:pic>
      <p:pic>
        <p:nvPicPr>
          <p:cNvPr id="245" name="Google Shape;245;p29"/>
          <p:cNvPicPr preferRelativeResize="0"/>
          <p:nvPr/>
        </p:nvPicPr>
        <p:blipFill>
          <a:blip r:embed="rId9">
            <a:alphaModFix/>
          </a:blip>
          <a:stretch>
            <a:fillRect/>
          </a:stretch>
        </p:blipFill>
        <p:spPr>
          <a:xfrm>
            <a:off x="3960125" y="3257075"/>
            <a:ext cx="1712865" cy="154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rotWithShape="1">
          <a:blip r:embed="rId3">
            <a:alphaModFix/>
          </a:blip>
          <a:srcRect b="3244" l="66362" r="6751" t="23355"/>
          <a:stretch/>
        </p:blipFill>
        <p:spPr>
          <a:xfrm>
            <a:off x="3904488" y="1664208"/>
            <a:ext cx="1700785" cy="3236976"/>
          </a:xfrm>
          <a:prstGeom prst="rect">
            <a:avLst/>
          </a:prstGeom>
          <a:noFill/>
          <a:ln>
            <a:noFill/>
          </a:ln>
        </p:spPr>
      </p:pic>
      <p:pic>
        <p:nvPicPr>
          <p:cNvPr id="251" name="Google Shape;251;p30"/>
          <p:cNvPicPr preferRelativeResize="0"/>
          <p:nvPr/>
        </p:nvPicPr>
        <p:blipFill rotWithShape="1">
          <a:blip r:embed="rId3">
            <a:alphaModFix/>
          </a:blip>
          <a:srcRect b="3263" l="36211" r="37661" t="23395"/>
          <a:stretch/>
        </p:blipFill>
        <p:spPr>
          <a:xfrm>
            <a:off x="2029968" y="1664208"/>
            <a:ext cx="1664207" cy="3236976"/>
          </a:xfrm>
          <a:prstGeom prst="rect">
            <a:avLst/>
          </a:prstGeom>
          <a:noFill/>
          <a:ln>
            <a:noFill/>
          </a:ln>
        </p:spPr>
      </p:pic>
      <p:pic>
        <p:nvPicPr>
          <p:cNvPr id="252" name="Google Shape;252;p30"/>
          <p:cNvPicPr preferRelativeResize="0"/>
          <p:nvPr/>
        </p:nvPicPr>
        <p:blipFill rotWithShape="1">
          <a:blip r:embed="rId3">
            <a:alphaModFix/>
          </a:blip>
          <a:srcRect b="3016" l="5448" r="68346" t="23399"/>
          <a:stretch/>
        </p:blipFill>
        <p:spPr>
          <a:xfrm>
            <a:off x="219456" y="1664208"/>
            <a:ext cx="1572767" cy="3236976"/>
          </a:xfrm>
          <a:prstGeom prst="rect">
            <a:avLst/>
          </a:prstGeom>
          <a:noFill/>
          <a:ln>
            <a:noFill/>
          </a:ln>
        </p:spPr>
      </p:pic>
      <p:sp>
        <p:nvSpPr>
          <p:cNvPr id="253" name="Google Shape;253;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Pricing</a:t>
            </a:r>
            <a:endParaRPr/>
          </a:p>
        </p:txBody>
      </p:sp>
      <p:sp>
        <p:nvSpPr>
          <p:cNvPr id="254" name="Google Shape;2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55" name="Google Shape;255;p30"/>
          <p:cNvGrpSpPr/>
          <p:nvPr/>
        </p:nvGrpSpPr>
        <p:grpSpPr>
          <a:xfrm>
            <a:off x="5933150" y="1663175"/>
            <a:ext cx="2990175" cy="2890925"/>
            <a:chOff x="5933150" y="1663175"/>
            <a:chExt cx="2990175" cy="2890925"/>
          </a:xfrm>
        </p:grpSpPr>
        <p:pic>
          <p:nvPicPr>
            <p:cNvPr id="256" name="Google Shape;256;p30"/>
            <p:cNvPicPr preferRelativeResize="0"/>
            <p:nvPr/>
          </p:nvPicPr>
          <p:blipFill>
            <a:blip r:embed="rId4">
              <a:alphaModFix/>
            </a:blip>
            <a:stretch>
              <a:fillRect/>
            </a:stretch>
          </p:blipFill>
          <p:spPr>
            <a:xfrm>
              <a:off x="6502350" y="2505625"/>
              <a:ext cx="2048475" cy="2048475"/>
            </a:xfrm>
            <a:prstGeom prst="rect">
              <a:avLst/>
            </a:prstGeom>
            <a:noFill/>
            <a:ln>
              <a:noFill/>
            </a:ln>
          </p:spPr>
        </p:pic>
        <p:pic>
          <p:nvPicPr>
            <p:cNvPr id="257" name="Google Shape;257;p30"/>
            <p:cNvPicPr preferRelativeResize="0"/>
            <p:nvPr/>
          </p:nvPicPr>
          <p:blipFill rotWithShape="1">
            <a:blip r:embed="rId5">
              <a:alphaModFix/>
            </a:blip>
            <a:srcRect b="79479" l="16862" r="20382" t="0"/>
            <a:stretch/>
          </p:blipFill>
          <p:spPr>
            <a:xfrm>
              <a:off x="5933150" y="1663175"/>
              <a:ext cx="2990175" cy="733325"/>
            </a:xfrm>
            <a:prstGeom prst="rect">
              <a:avLst/>
            </a:prstGeom>
            <a:noFill/>
            <a:ln>
              <a:noFill/>
            </a:ln>
          </p:spPr>
        </p:pic>
      </p:grpSp>
      <p:pic>
        <p:nvPicPr>
          <p:cNvPr id="258" name="Google Shape;258;p30"/>
          <p:cNvPicPr preferRelativeResize="0"/>
          <p:nvPr/>
        </p:nvPicPr>
        <p:blipFill>
          <a:blip r:embed="rId6">
            <a:alphaModFix/>
          </a:blip>
          <a:stretch>
            <a:fillRect/>
          </a:stretch>
        </p:blipFill>
        <p:spPr>
          <a:xfrm>
            <a:off x="8182362" y="263825"/>
            <a:ext cx="722175" cy="722175"/>
          </a:xfrm>
          <a:prstGeom prst="rect">
            <a:avLst/>
          </a:prstGeom>
          <a:noFill/>
          <a:ln>
            <a:noFill/>
          </a:ln>
        </p:spPr>
      </p:pic>
      <p:grpSp>
        <p:nvGrpSpPr>
          <p:cNvPr id="259" name="Google Shape;259;p30"/>
          <p:cNvGrpSpPr/>
          <p:nvPr/>
        </p:nvGrpSpPr>
        <p:grpSpPr>
          <a:xfrm>
            <a:off x="1324850" y="1384250"/>
            <a:ext cx="1172400" cy="623700"/>
            <a:chOff x="1324850" y="1384250"/>
            <a:chExt cx="1172400" cy="623700"/>
          </a:xfrm>
        </p:grpSpPr>
        <p:pic>
          <p:nvPicPr>
            <p:cNvPr id="260" name="Google Shape;260;p30"/>
            <p:cNvPicPr preferRelativeResize="0"/>
            <p:nvPr/>
          </p:nvPicPr>
          <p:blipFill>
            <a:blip r:embed="rId7">
              <a:alphaModFix/>
            </a:blip>
            <a:stretch>
              <a:fillRect/>
            </a:stretch>
          </p:blipFill>
          <p:spPr>
            <a:xfrm>
              <a:off x="1873550" y="1384250"/>
              <a:ext cx="623700" cy="623700"/>
            </a:xfrm>
            <a:prstGeom prst="rect">
              <a:avLst/>
            </a:prstGeom>
            <a:noFill/>
            <a:ln>
              <a:noFill/>
            </a:ln>
          </p:spPr>
        </p:pic>
        <p:pic>
          <p:nvPicPr>
            <p:cNvPr id="261" name="Google Shape;261;p30"/>
            <p:cNvPicPr preferRelativeResize="0"/>
            <p:nvPr/>
          </p:nvPicPr>
          <p:blipFill>
            <a:blip r:embed="rId8">
              <a:alphaModFix/>
            </a:blip>
            <a:stretch>
              <a:fillRect/>
            </a:stretch>
          </p:blipFill>
          <p:spPr>
            <a:xfrm>
              <a:off x="1324850" y="1384250"/>
              <a:ext cx="548700" cy="548700"/>
            </a:xfrm>
            <a:prstGeom prst="rect">
              <a:avLst/>
            </a:prstGeom>
            <a:noFill/>
            <a:ln>
              <a:noFill/>
            </a:ln>
          </p:spPr>
        </p:pic>
      </p:grpSp>
      <p:pic>
        <p:nvPicPr>
          <p:cNvPr id="262" name="Google Shape;262;p30"/>
          <p:cNvPicPr preferRelativeResize="0"/>
          <p:nvPr/>
        </p:nvPicPr>
        <p:blipFill>
          <a:blip r:embed="rId9">
            <a:alphaModFix/>
          </a:blip>
          <a:stretch>
            <a:fillRect/>
          </a:stretch>
        </p:blipFill>
        <p:spPr>
          <a:xfrm>
            <a:off x="4572000" y="1356944"/>
            <a:ext cx="623700" cy="62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Pricing</a:t>
            </a:r>
            <a:endParaRPr/>
          </a:p>
        </p:txBody>
      </p:sp>
      <p:sp>
        <p:nvSpPr>
          <p:cNvPr id="268" name="Google Shape;26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31"/>
          <p:cNvPicPr preferRelativeResize="0"/>
          <p:nvPr/>
        </p:nvPicPr>
        <p:blipFill>
          <a:blip r:embed="rId3">
            <a:alphaModFix/>
          </a:blip>
          <a:stretch>
            <a:fillRect/>
          </a:stretch>
        </p:blipFill>
        <p:spPr>
          <a:xfrm>
            <a:off x="6867723" y="2363102"/>
            <a:ext cx="1964600" cy="1964600"/>
          </a:xfrm>
          <a:prstGeom prst="rect">
            <a:avLst/>
          </a:prstGeom>
          <a:noFill/>
          <a:ln>
            <a:noFill/>
          </a:ln>
        </p:spPr>
      </p:pic>
      <p:pic>
        <p:nvPicPr>
          <p:cNvPr id="270" name="Google Shape;270;p31"/>
          <p:cNvPicPr preferRelativeResize="0"/>
          <p:nvPr/>
        </p:nvPicPr>
        <p:blipFill>
          <a:blip r:embed="rId4">
            <a:alphaModFix/>
          </a:blip>
          <a:stretch>
            <a:fillRect/>
          </a:stretch>
        </p:blipFill>
        <p:spPr>
          <a:xfrm>
            <a:off x="8182362" y="263825"/>
            <a:ext cx="722175" cy="722175"/>
          </a:xfrm>
          <a:prstGeom prst="rect">
            <a:avLst/>
          </a:prstGeom>
          <a:noFill/>
          <a:ln>
            <a:noFill/>
          </a:ln>
        </p:spPr>
      </p:pic>
      <p:pic>
        <p:nvPicPr>
          <p:cNvPr id="271" name="Google Shape;271;p31"/>
          <p:cNvPicPr preferRelativeResize="0"/>
          <p:nvPr/>
        </p:nvPicPr>
        <p:blipFill rotWithShape="1">
          <a:blip r:embed="rId5">
            <a:alphaModFix/>
          </a:blip>
          <a:srcRect b="38912" l="0" r="18473" t="0"/>
          <a:stretch/>
        </p:blipFill>
        <p:spPr>
          <a:xfrm>
            <a:off x="0" y="1277025"/>
            <a:ext cx="6650475" cy="3523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Conectemos un poco</a:t>
            </a:r>
            <a:endParaRPr/>
          </a:p>
        </p:txBody>
      </p:sp>
      <p:sp>
        <p:nvSpPr>
          <p:cNvPr id="72" name="Google Shape;72;p14"/>
          <p:cNvSpPr txBox="1"/>
          <p:nvPr/>
        </p:nvSpPr>
        <p:spPr>
          <a:xfrm>
            <a:off x="5610552" y="3894471"/>
            <a:ext cx="3703200" cy="4002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1"/>
              </a:buClr>
              <a:buSzPts val="1100"/>
              <a:buFont typeface="Roboto"/>
              <a:buNone/>
            </a:pPr>
            <a:r>
              <a:t/>
            </a:r>
            <a:endParaRPr>
              <a:solidFill>
                <a:schemeClr val="dk1"/>
              </a:solidFill>
            </a:endParaRPr>
          </a:p>
        </p:txBody>
      </p:sp>
      <p:sp>
        <p:nvSpPr>
          <p:cNvPr id="73" name="Google Shape;73;p14"/>
          <p:cNvSpPr txBox="1"/>
          <p:nvPr/>
        </p:nvSpPr>
        <p:spPr>
          <a:xfrm>
            <a:off x="305700" y="2460025"/>
            <a:ext cx="5148300" cy="1394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t/>
            </a:r>
            <a:endParaRPr sz="1800">
              <a:solidFill>
                <a:schemeClr val="dk1"/>
              </a:solidFill>
              <a:latin typeface="Roboto"/>
              <a:ea typeface="Roboto"/>
              <a:cs typeface="Roboto"/>
              <a:sym typeface="Roboto"/>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4"/>
          <p:cNvPicPr preferRelativeResize="0"/>
          <p:nvPr/>
        </p:nvPicPr>
        <p:blipFill rotWithShape="1">
          <a:blip r:embed="rId3">
            <a:alphaModFix/>
          </a:blip>
          <a:srcRect b="3727" l="0" r="0" t="19890"/>
          <a:stretch/>
        </p:blipFill>
        <p:spPr>
          <a:xfrm>
            <a:off x="536400" y="1526000"/>
            <a:ext cx="2402524" cy="3262427"/>
          </a:xfrm>
          <a:prstGeom prst="rect">
            <a:avLst/>
          </a:prstGeom>
          <a:noFill/>
          <a:ln>
            <a:noFill/>
          </a:ln>
        </p:spPr>
      </p:pic>
      <p:pic>
        <p:nvPicPr>
          <p:cNvPr id="76" name="Google Shape;76;p14"/>
          <p:cNvPicPr preferRelativeResize="0"/>
          <p:nvPr/>
        </p:nvPicPr>
        <p:blipFill>
          <a:blip r:embed="rId4">
            <a:alphaModFix/>
          </a:blip>
          <a:stretch>
            <a:fillRect/>
          </a:stretch>
        </p:blipFill>
        <p:spPr>
          <a:xfrm>
            <a:off x="6822700" y="1689300"/>
            <a:ext cx="1440050" cy="1440050"/>
          </a:xfrm>
          <a:prstGeom prst="rect">
            <a:avLst/>
          </a:prstGeom>
          <a:noFill/>
          <a:ln>
            <a:noFill/>
          </a:ln>
        </p:spPr>
      </p:pic>
      <p:pic>
        <p:nvPicPr>
          <p:cNvPr id="77" name="Google Shape;77;p14"/>
          <p:cNvPicPr preferRelativeResize="0"/>
          <p:nvPr/>
        </p:nvPicPr>
        <p:blipFill>
          <a:blip r:embed="rId5">
            <a:alphaModFix/>
          </a:blip>
          <a:stretch>
            <a:fillRect/>
          </a:stretch>
        </p:blipFill>
        <p:spPr>
          <a:xfrm>
            <a:off x="5672225" y="3374550"/>
            <a:ext cx="1440052" cy="1440052"/>
          </a:xfrm>
          <a:prstGeom prst="rect">
            <a:avLst/>
          </a:prstGeom>
          <a:noFill/>
          <a:ln>
            <a:noFill/>
          </a:ln>
        </p:spPr>
      </p:pic>
      <p:pic>
        <p:nvPicPr>
          <p:cNvPr id="78" name="Google Shape;78;p14"/>
          <p:cNvPicPr preferRelativeResize="0"/>
          <p:nvPr/>
        </p:nvPicPr>
        <p:blipFill>
          <a:blip r:embed="rId6">
            <a:alphaModFix/>
          </a:blip>
          <a:stretch>
            <a:fillRect/>
          </a:stretch>
        </p:blipFill>
        <p:spPr>
          <a:xfrm>
            <a:off x="3655952" y="1591909"/>
            <a:ext cx="2016275" cy="1634825"/>
          </a:xfrm>
          <a:prstGeom prst="rect">
            <a:avLst/>
          </a:prstGeom>
          <a:noFill/>
          <a:ln>
            <a:noFill/>
          </a:ln>
        </p:spPr>
      </p:pic>
      <p:pic>
        <p:nvPicPr>
          <p:cNvPr id="79" name="Google Shape;79;p14"/>
          <p:cNvPicPr preferRelativeResize="0"/>
          <p:nvPr/>
        </p:nvPicPr>
        <p:blipFill>
          <a:blip r:embed="rId7">
            <a:alphaModFix/>
          </a:blip>
          <a:stretch>
            <a:fillRect/>
          </a:stretch>
        </p:blipFill>
        <p:spPr>
          <a:xfrm>
            <a:off x="3859301" y="837425"/>
            <a:ext cx="4323050" cy="4097525"/>
          </a:xfrm>
          <a:prstGeom prst="rect">
            <a:avLst/>
          </a:prstGeom>
          <a:noFill/>
          <a:ln>
            <a:noFill/>
          </a:ln>
        </p:spPr>
      </p:pic>
      <p:pic>
        <p:nvPicPr>
          <p:cNvPr id="80" name="Google Shape;80;p14"/>
          <p:cNvPicPr preferRelativeResize="0"/>
          <p:nvPr/>
        </p:nvPicPr>
        <p:blipFill>
          <a:blip r:embed="rId8">
            <a:alphaModFix/>
          </a:blip>
          <a:stretch>
            <a:fillRect/>
          </a:stretch>
        </p:blipFill>
        <p:spPr>
          <a:xfrm>
            <a:off x="8182362" y="263825"/>
            <a:ext cx="722175" cy="722175"/>
          </a:xfrm>
          <a:prstGeom prst="rect">
            <a:avLst/>
          </a:prstGeom>
          <a:noFill/>
          <a:ln>
            <a:noFill/>
          </a:ln>
        </p:spPr>
      </p:pic>
      <p:pic>
        <p:nvPicPr>
          <p:cNvPr id="81" name="Google Shape;81;p14"/>
          <p:cNvPicPr preferRelativeResize="0"/>
          <p:nvPr/>
        </p:nvPicPr>
        <p:blipFill>
          <a:blip r:embed="rId8">
            <a:alphaModFix/>
          </a:blip>
          <a:stretch>
            <a:fillRect/>
          </a:stretch>
        </p:blipFill>
        <p:spPr>
          <a:xfrm>
            <a:off x="2835549" y="977424"/>
            <a:ext cx="3703200" cy="370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Seguimiento de riesgos</a:t>
            </a:r>
            <a:endParaRPr/>
          </a:p>
        </p:txBody>
      </p:sp>
      <p:sp>
        <p:nvSpPr>
          <p:cNvPr id="277" name="Google Shape;27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2"/>
          <p:cNvPicPr preferRelativeResize="0"/>
          <p:nvPr/>
        </p:nvPicPr>
        <p:blipFill rotWithShape="1">
          <a:blip r:embed="rId3">
            <a:alphaModFix/>
          </a:blip>
          <a:srcRect b="47204" l="0" r="0" t="0"/>
          <a:stretch/>
        </p:blipFill>
        <p:spPr>
          <a:xfrm>
            <a:off x="128812" y="1422375"/>
            <a:ext cx="8805670" cy="3317050"/>
          </a:xfrm>
          <a:prstGeom prst="rect">
            <a:avLst/>
          </a:prstGeom>
          <a:noFill/>
          <a:ln>
            <a:noFill/>
          </a:ln>
        </p:spPr>
      </p:pic>
      <p:pic>
        <p:nvPicPr>
          <p:cNvPr id="279" name="Google Shape;279;p32"/>
          <p:cNvPicPr preferRelativeResize="0"/>
          <p:nvPr/>
        </p:nvPicPr>
        <p:blipFill>
          <a:blip r:embed="rId4">
            <a:alphaModFix/>
          </a:blip>
          <a:stretch>
            <a:fillRect/>
          </a:stretch>
        </p:blipFill>
        <p:spPr>
          <a:xfrm>
            <a:off x="8182362" y="263825"/>
            <a:ext cx="722175" cy="72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Seguimiento de riesgos</a:t>
            </a:r>
            <a:endParaRPr/>
          </a:p>
        </p:txBody>
      </p:sp>
      <p:sp>
        <p:nvSpPr>
          <p:cNvPr id="285" name="Google Shape;28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3"/>
          <p:cNvPicPr preferRelativeResize="0"/>
          <p:nvPr/>
        </p:nvPicPr>
        <p:blipFill rotWithShape="1">
          <a:blip r:embed="rId3">
            <a:alphaModFix/>
          </a:blip>
          <a:srcRect b="0" l="0" r="0" t="52796"/>
          <a:stretch/>
        </p:blipFill>
        <p:spPr>
          <a:xfrm>
            <a:off x="170350" y="1725308"/>
            <a:ext cx="8803300" cy="2937910"/>
          </a:xfrm>
          <a:prstGeom prst="rect">
            <a:avLst/>
          </a:prstGeom>
          <a:noFill/>
          <a:ln>
            <a:noFill/>
          </a:ln>
        </p:spPr>
      </p:pic>
      <p:pic>
        <p:nvPicPr>
          <p:cNvPr id="287" name="Google Shape;287;p33"/>
          <p:cNvPicPr preferRelativeResize="0"/>
          <p:nvPr/>
        </p:nvPicPr>
        <p:blipFill rotWithShape="1">
          <a:blip r:embed="rId3">
            <a:alphaModFix/>
          </a:blip>
          <a:srcRect b="93870" l="0" r="0" t="0"/>
          <a:stretch/>
        </p:blipFill>
        <p:spPr>
          <a:xfrm>
            <a:off x="170350" y="1420054"/>
            <a:ext cx="8803300" cy="381448"/>
          </a:xfrm>
          <a:prstGeom prst="rect">
            <a:avLst/>
          </a:prstGeom>
          <a:noFill/>
          <a:ln>
            <a:noFill/>
          </a:ln>
        </p:spPr>
      </p:pic>
      <p:pic>
        <p:nvPicPr>
          <p:cNvPr id="288" name="Google Shape;288;p33"/>
          <p:cNvPicPr preferRelativeResize="0"/>
          <p:nvPr/>
        </p:nvPicPr>
        <p:blipFill>
          <a:blip r:embed="rId4">
            <a:alphaModFix/>
          </a:blip>
          <a:stretch>
            <a:fillRect/>
          </a:stretch>
        </p:blipFill>
        <p:spPr>
          <a:xfrm>
            <a:off x="8182362" y="263825"/>
            <a:ext cx="722175" cy="7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Seguridad</a:t>
            </a:r>
            <a:endParaRPr/>
          </a:p>
        </p:txBody>
      </p:sp>
      <p:pic>
        <p:nvPicPr>
          <p:cNvPr id="294" name="Google Shape;294;p34"/>
          <p:cNvPicPr preferRelativeResize="0"/>
          <p:nvPr/>
        </p:nvPicPr>
        <p:blipFill>
          <a:blip r:embed="rId3">
            <a:alphaModFix/>
          </a:blip>
          <a:stretch>
            <a:fillRect/>
          </a:stretch>
        </p:blipFill>
        <p:spPr>
          <a:xfrm>
            <a:off x="1752600" y="1491000"/>
            <a:ext cx="5638800" cy="714375"/>
          </a:xfrm>
          <a:prstGeom prst="rect">
            <a:avLst/>
          </a:prstGeom>
          <a:noFill/>
          <a:ln>
            <a:noFill/>
          </a:ln>
        </p:spPr>
      </p:pic>
      <p:sp>
        <p:nvSpPr>
          <p:cNvPr id="295" name="Google Shape;29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96" name="Google Shape;296;p34"/>
          <p:cNvGrpSpPr/>
          <p:nvPr/>
        </p:nvGrpSpPr>
        <p:grpSpPr>
          <a:xfrm>
            <a:off x="6359437" y="2680525"/>
            <a:ext cx="1965900" cy="1982700"/>
            <a:chOff x="6359437" y="2680525"/>
            <a:chExt cx="1965900" cy="1982700"/>
          </a:xfrm>
        </p:grpSpPr>
        <p:sp>
          <p:nvSpPr>
            <p:cNvPr id="297" name="Google Shape;297;p34"/>
            <p:cNvSpPr txBox="1"/>
            <p:nvPr/>
          </p:nvSpPr>
          <p:spPr>
            <a:xfrm>
              <a:off x="6359437" y="4219825"/>
              <a:ext cx="1965900" cy="44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a:ea typeface="Roboto"/>
                  <a:cs typeface="Roboto"/>
                  <a:sym typeface="Roboto"/>
                </a:rPr>
                <a:t>reCAPTCHA</a:t>
              </a:r>
              <a:endParaRPr sz="2400">
                <a:solidFill>
                  <a:schemeClr val="dk1"/>
                </a:solidFill>
                <a:latin typeface="Roboto"/>
                <a:ea typeface="Roboto"/>
                <a:cs typeface="Roboto"/>
                <a:sym typeface="Roboto"/>
              </a:endParaRPr>
            </a:p>
          </p:txBody>
        </p:sp>
        <p:pic>
          <p:nvPicPr>
            <p:cNvPr id="298" name="Google Shape;298;p34"/>
            <p:cNvPicPr preferRelativeResize="0"/>
            <p:nvPr/>
          </p:nvPicPr>
          <p:blipFill>
            <a:blip r:embed="rId4">
              <a:alphaModFix/>
            </a:blip>
            <a:stretch>
              <a:fillRect/>
            </a:stretch>
          </p:blipFill>
          <p:spPr>
            <a:xfrm>
              <a:off x="6572725" y="2680525"/>
              <a:ext cx="1430262" cy="1426775"/>
            </a:xfrm>
            <a:prstGeom prst="rect">
              <a:avLst/>
            </a:prstGeom>
            <a:noFill/>
            <a:ln>
              <a:noFill/>
            </a:ln>
          </p:spPr>
        </p:pic>
      </p:grpSp>
      <p:pic>
        <p:nvPicPr>
          <p:cNvPr id="299" name="Google Shape;299;p34"/>
          <p:cNvPicPr preferRelativeResize="0"/>
          <p:nvPr/>
        </p:nvPicPr>
        <p:blipFill>
          <a:blip r:embed="rId5">
            <a:alphaModFix/>
          </a:blip>
          <a:stretch>
            <a:fillRect/>
          </a:stretch>
        </p:blipFill>
        <p:spPr>
          <a:xfrm>
            <a:off x="1247700" y="2680525"/>
            <a:ext cx="1539300" cy="1539300"/>
          </a:xfrm>
          <a:prstGeom prst="rect">
            <a:avLst/>
          </a:prstGeom>
          <a:noFill/>
          <a:ln>
            <a:noFill/>
          </a:ln>
        </p:spPr>
      </p:pic>
      <p:pic>
        <p:nvPicPr>
          <p:cNvPr id="300" name="Google Shape;300;p34"/>
          <p:cNvPicPr preferRelativeResize="0"/>
          <p:nvPr/>
        </p:nvPicPr>
        <p:blipFill>
          <a:blip r:embed="rId6">
            <a:alphaModFix/>
          </a:blip>
          <a:stretch>
            <a:fillRect/>
          </a:stretch>
        </p:blipFill>
        <p:spPr>
          <a:xfrm>
            <a:off x="3910212" y="2834500"/>
            <a:ext cx="1539300" cy="153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06" name="Google Shape;306;p35"/>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307" name="Google Shape;30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5"/>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309" name="Google Shape;309;p35"/>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2"/>
                </a:solidFill>
              </a:rPr>
              <a:t>Mercado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Cliente</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producto</a:t>
            </a:r>
            <a:endParaRPr sz="2800">
              <a:solidFill>
                <a:schemeClr val="dk2"/>
              </a:solidFill>
            </a:endParaRPr>
          </a:p>
          <a:p>
            <a:pPr indent="0" lvl="0" marL="0" marR="0" rtl="0" algn="l">
              <a:lnSpc>
                <a:spcPct val="115000"/>
              </a:lnSpc>
              <a:spcBef>
                <a:spcPts val="1200"/>
              </a:spcBef>
              <a:spcAft>
                <a:spcPts val="0"/>
              </a:spcAft>
              <a:buNone/>
            </a:pPr>
            <a:r>
              <a:rPr lang="en" sz="2800"/>
              <a:t>Planificación</a:t>
            </a:r>
            <a:endParaRPr sz="2800"/>
          </a:p>
          <a:p>
            <a:pPr indent="0" lvl="0" marL="0" marR="0" rtl="0" algn="l">
              <a:lnSpc>
                <a:spcPct val="115000"/>
              </a:lnSpc>
              <a:spcBef>
                <a:spcPts val="1200"/>
              </a:spcBef>
              <a:spcAft>
                <a:spcPts val="0"/>
              </a:spcAft>
              <a:buNone/>
            </a:pPr>
            <a:r>
              <a:rPr lang="en" sz="2800">
                <a:solidFill>
                  <a:schemeClr val="dk2"/>
                </a:solidFill>
              </a:rPr>
              <a:t>Nuestro equipo</a:t>
            </a:r>
            <a:endParaRPr sz="2800">
              <a:solidFill>
                <a:schemeClr val="dk2"/>
              </a:solidFill>
            </a:endParaRPr>
          </a:p>
          <a:p>
            <a:pPr indent="0" lvl="0" marL="0" marR="0" rtl="0" algn="l">
              <a:lnSpc>
                <a:spcPct val="115000"/>
              </a:lnSpc>
              <a:spcBef>
                <a:spcPts val="1200"/>
              </a:spcBef>
              <a:spcAft>
                <a:spcPts val="1200"/>
              </a:spcAft>
              <a:buNone/>
            </a:pPr>
            <a:r>
              <a:rPr lang="en" sz="2800">
                <a:solidFill>
                  <a:schemeClr val="dk2"/>
                </a:solidFill>
              </a:rPr>
              <a:t>Mockups</a:t>
            </a:r>
            <a:endParaRPr sz="2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1</a:t>
            </a:r>
            <a:endParaRPr/>
          </a:p>
        </p:txBody>
      </p:sp>
      <p:sp>
        <p:nvSpPr>
          <p:cNvPr id="315" name="Google Shape;315;p36"/>
          <p:cNvSpPr txBox="1"/>
          <p:nvPr>
            <p:ph idx="12" type="sldNum"/>
          </p:nvPr>
        </p:nvSpPr>
        <p:spPr>
          <a:xfrm>
            <a:off x="8472458" y="4552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36"/>
          <p:cNvSpPr txBox="1"/>
          <p:nvPr/>
        </p:nvSpPr>
        <p:spPr>
          <a:xfrm>
            <a:off x="311725" y="1549575"/>
            <a:ext cx="649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Roboto"/>
                <a:ea typeface="Roboto"/>
                <a:cs typeface="Roboto"/>
                <a:sym typeface="Roboto"/>
              </a:rPr>
              <a:t>Se implementará la funcionalidad core de la aplicación</a:t>
            </a:r>
            <a:endParaRPr sz="2000">
              <a:solidFill>
                <a:schemeClr val="dk1"/>
              </a:solidFill>
              <a:latin typeface="Roboto"/>
              <a:ea typeface="Roboto"/>
              <a:cs typeface="Roboto"/>
              <a:sym typeface="Roboto"/>
            </a:endParaRPr>
          </a:p>
        </p:txBody>
      </p:sp>
      <p:pic>
        <p:nvPicPr>
          <p:cNvPr id="317" name="Google Shape;317;p36"/>
          <p:cNvPicPr preferRelativeResize="0"/>
          <p:nvPr/>
        </p:nvPicPr>
        <p:blipFill>
          <a:blip r:embed="rId3">
            <a:alphaModFix/>
          </a:blip>
          <a:stretch>
            <a:fillRect/>
          </a:stretch>
        </p:blipFill>
        <p:spPr>
          <a:xfrm>
            <a:off x="526200" y="2146875"/>
            <a:ext cx="1796349" cy="1796349"/>
          </a:xfrm>
          <a:prstGeom prst="rect">
            <a:avLst/>
          </a:prstGeom>
          <a:noFill/>
          <a:ln>
            <a:noFill/>
          </a:ln>
        </p:spPr>
      </p:pic>
      <p:sp>
        <p:nvSpPr>
          <p:cNvPr id="318" name="Google Shape;318;p36"/>
          <p:cNvSpPr txBox="1"/>
          <p:nvPr/>
        </p:nvSpPr>
        <p:spPr>
          <a:xfrm>
            <a:off x="257075" y="4238075"/>
            <a:ext cx="233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Registro e inicio de sesión</a:t>
            </a:r>
            <a:endParaRPr sz="1900">
              <a:solidFill>
                <a:schemeClr val="dk1"/>
              </a:solidFill>
              <a:latin typeface="Roboto"/>
              <a:ea typeface="Roboto"/>
              <a:cs typeface="Roboto"/>
              <a:sym typeface="Roboto"/>
            </a:endParaRPr>
          </a:p>
        </p:txBody>
      </p:sp>
      <p:sp>
        <p:nvSpPr>
          <p:cNvPr id="319" name="Google Shape;319;p36"/>
          <p:cNvSpPr txBox="1"/>
          <p:nvPr/>
        </p:nvSpPr>
        <p:spPr>
          <a:xfrm>
            <a:off x="6406975" y="4238075"/>
            <a:ext cx="233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Búsqueda activa de pisos y usuarios</a:t>
            </a:r>
            <a:endParaRPr sz="1800">
              <a:solidFill>
                <a:schemeClr val="dk1"/>
              </a:solidFill>
              <a:latin typeface="Roboto"/>
              <a:ea typeface="Roboto"/>
              <a:cs typeface="Roboto"/>
              <a:sym typeface="Roboto"/>
            </a:endParaRPr>
          </a:p>
        </p:txBody>
      </p:sp>
      <p:sp>
        <p:nvSpPr>
          <p:cNvPr id="320" name="Google Shape;320;p36"/>
          <p:cNvSpPr txBox="1"/>
          <p:nvPr/>
        </p:nvSpPr>
        <p:spPr>
          <a:xfrm>
            <a:off x="3404725" y="4238075"/>
            <a:ext cx="233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Búsqueda pasiva de pisos y usuarios</a:t>
            </a:r>
            <a:endParaRPr sz="1800">
              <a:solidFill>
                <a:schemeClr val="dk1"/>
              </a:solidFill>
              <a:latin typeface="Roboto"/>
              <a:ea typeface="Roboto"/>
              <a:cs typeface="Roboto"/>
              <a:sym typeface="Roboto"/>
            </a:endParaRPr>
          </a:p>
        </p:txBody>
      </p:sp>
      <p:pic>
        <p:nvPicPr>
          <p:cNvPr id="321" name="Google Shape;321;p36"/>
          <p:cNvPicPr preferRelativeResize="0"/>
          <p:nvPr/>
        </p:nvPicPr>
        <p:blipFill>
          <a:blip r:embed="rId4">
            <a:alphaModFix/>
          </a:blip>
          <a:stretch>
            <a:fillRect/>
          </a:stretch>
        </p:blipFill>
        <p:spPr>
          <a:xfrm>
            <a:off x="3673825" y="2201600"/>
            <a:ext cx="1796349" cy="1796349"/>
          </a:xfrm>
          <a:prstGeom prst="rect">
            <a:avLst/>
          </a:prstGeom>
          <a:noFill/>
          <a:ln>
            <a:noFill/>
          </a:ln>
        </p:spPr>
      </p:pic>
      <p:pic>
        <p:nvPicPr>
          <p:cNvPr id="322" name="Google Shape;322;p36"/>
          <p:cNvPicPr preferRelativeResize="0"/>
          <p:nvPr/>
        </p:nvPicPr>
        <p:blipFill>
          <a:blip r:embed="rId5">
            <a:alphaModFix/>
          </a:blip>
          <a:stretch>
            <a:fillRect/>
          </a:stretch>
        </p:blipFill>
        <p:spPr>
          <a:xfrm>
            <a:off x="6676102" y="2146873"/>
            <a:ext cx="1796349" cy="1796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Sprints 2 y 3</a:t>
            </a:r>
            <a:endParaRPr/>
          </a:p>
        </p:txBody>
      </p:sp>
      <p:sp>
        <p:nvSpPr>
          <p:cNvPr id="328" name="Google Shape;328;p37"/>
          <p:cNvSpPr txBox="1"/>
          <p:nvPr>
            <p:ph idx="12" type="sldNum"/>
          </p:nvPr>
        </p:nvSpPr>
        <p:spPr>
          <a:xfrm>
            <a:off x="8472458" y="4552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37"/>
          <p:cNvSpPr txBox="1"/>
          <p:nvPr/>
        </p:nvSpPr>
        <p:spPr>
          <a:xfrm>
            <a:off x="311725" y="1549575"/>
            <a:ext cx="649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Roboto"/>
                <a:ea typeface="Roboto"/>
                <a:cs typeface="Roboto"/>
                <a:sym typeface="Roboto"/>
              </a:rPr>
              <a:t>Se implementará funcionalidad secundaria</a:t>
            </a:r>
            <a:endParaRPr sz="2000">
              <a:solidFill>
                <a:schemeClr val="dk1"/>
              </a:solidFill>
              <a:latin typeface="Roboto"/>
              <a:ea typeface="Roboto"/>
              <a:cs typeface="Roboto"/>
              <a:sym typeface="Roboto"/>
            </a:endParaRPr>
          </a:p>
        </p:txBody>
      </p:sp>
      <p:sp>
        <p:nvSpPr>
          <p:cNvPr id="330" name="Google Shape;330;p37"/>
          <p:cNvSpPr txBox="1"/>
          <p:nvPr/>
        </p:nvSpPr>
        <p:spPr>
          <a:xfrm>
            <a:off x="257075" y="4238075"/>
            <a:ext cx="233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Chat individuales y grupales</a:t>
            </a:r>
            <a:endParaRPr sz="1900">
              <a:solidFill>
                <a:schemeClr val="dk1"/>
              </a:solidFill>
              <a:latin typeface="Roboto"/>
              <a:ea typeface="Roboto"/>
              <a:cs typeface="Roboto"/>
              <a:sym typeface="Roboto"/>
            </a:endParaRPr>
          </a:p>
        </p:txBody>
      </p:sp>
      <p:sp>
        <p:nvSpPr>
          <p:cNvPr id="331" name="Google Shape;331;p37"/>
          <p:cNvSpPr txBox="1"/>
          <p:nvPr/>
        </p:nvSpPr>
        <p:spPr>
          <a:xfrm>
            <a:off x="6406975" y="4238075"/>
            <a:ext cx="2334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Testing</a:t>
            </a:r>
            <a:endParaRPr sz="1800">
              <a:solidFill>
                <a:schemeClr val="dk1"/>
              </a:solidFill>
              <a:latin typeface="Roboto"/>
              <a:ea typeface="Roboto"/>
              <a:cs typeface="Roboto"/>
              <a:sym typeface="Roboto"/>
            </a:endParaRPr>
          </a:p>
        </p:txBody>
      </p:sp>
      <p:sp>
        <p:nvSpPr>
          <p:cNvPr id="332" name="Google Shape;332;p37"/>
          <p:cNvSpPr txBox="1"/>
          <p:nvPr/>
        </p:nvSpPr>
        <p:spPr>
          <a:xfrm>
            <a:off x="3404725" y="4238075"/>
            <a:ext cx="2334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Geolocalización</a:t>
            </a:r>
            <a:endParaRPr sz="1800">
              <a:solidFill>
                <a:schemeClr val="dk1"/>
              </a:solidFill>
              <a:latin typeface="Roboto"/>
              <a:ea typeface="Roboto"/>
              <a:cs typeface="Roboto"/>
              <a:sym typeface="Roboto"/>
            </a:endParaRPr>
          </a:p>
        </p:txBody>
      </p:sp>
      <p:pic>
        <p:nvPicPr>
          <p:cNvPr id="333" name="Google Shape;333;p37"/>
          <p:cNvPicPr preferRelativeResize="0"/>
          <p:nvPr/>
        </p:nvPicPr>
        <p:blipFill>
          <a:blip r:embed="rId3">
            <a:alphaModFix/>
          </a:blip>
          <a:stretch>
            <a:fillRect/>
          </a:stretch>
        </p:blipFill>
        <p:spPr>
          <a:xfrm>
            <a:off x="6676100" y="2241950"/>
            <a:ext cx="1796349" cy="1796349"/>
          </a:xfrm>
          <a:prstGeom prst="rect">
            <a:avLst/>
          </a:prstGeom>
          <a:noFill/>
          <a:ln>
            <a:noFill/>
          </a:ln>
        </p:spPr>
      </p:pic>
      <p:pic>
        <p:nvPicPr>
          <p:cNvPr id="334" name="Google Shape;334;p37"/>
          <p:cNvPicPr preferRelativeResize="0"/>
          <p:nvPr/>
        </p:nvPicPr>
        <p:blipFill>
          <a:blip r:embed="rId4">
            <a:alphaModFix/>
          </a:blip>
          <a:stretch>
            <a:fillRect/>
          </a:stretch>
        </p:blipFill>
        <p:spPr>
          <a:xfrm>
            <a:off x="502513" y="2218263"/>
            <a:ext cx="1843725" cy="1843725"/>
          </a:xfrm>
          <a:prstGeom prst="rect">
            <a:avLst/>
          </a:prstGeom>
          <a:noFill/>
          <a:ln>
            <a:noFill/>
          </a:ln>
        </p:spPr>
      </p:pic>
      <p:pic>
        <p:nvPicPr>
          <p:cNvPr id="335" name="Google Shape;335;p37"/>
          <p:cNvPicPr preferRelativeResize="0"/>
          <p:nvPr/>
        </p:nvPicPr>
        <p:blipFill>
          <a:blip r:embed="rId5">
            <a:alphaModFix/>
          </a:blip>
          <a:stretch>
            <a:fillRect/>
          </a:stretch>
        </p:blipFill>
        <p:spPr>
          <a:xfrm>
            <a:off x="3574463" y="2241950"/>
            <a:ext cx="1995054" cy="1796351"/>
          </a:xfrm>
          <a:prstGeom prst="rect">
            <a:avLst/>
          </a:prstGeom>
          <a:noFill/>
          <a:ln>
            <a:noFill/>
          </a:ln>
        </p:spPr>
      </p:pic>
      <p:pic>
        <p:nvPicPr>
          <p:cNvPr id="336" name="Google Shape;336;p37"/>
          <p:cNvPicPr preferRelativeResize="0"/>
          <p:nvPr/>
        </p:nvPicPr>
        <p:blipFill>
          <a:blip r:embed="rId6">
            <a:alphaModFix/>
          </a:blip>
          <a:stretch>
            <a:fillRect/>
          </a:stretch>
        </p:blipFill>
        <p:spPr>
          <a:xfrm>
            <a:off x="8182362" y="263825"/>
            <a:ext cx="722175" cy="72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Herramientas</a:t>
            </a:r>
            <a:endParaRPr/>
          </a:p>
        </p:txBody>
      </p:sp>
      <p:sp>
        <p:nvSpPr>
          <p:cNvPr id="342" name="Google Shape;342;p38"/>
          <p:cNvSpPr txBox="1"/>
          <p:nvPr>
            <p:ph idx="12" type="sldNum"/>
          </p:nvPr>
        </p:nvSpPr>
        <p:spPr>
          <a:xfrm>
            <a:off x="8472458" y="4552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38"/>
          <p:cNvPicPr preferRelativeResize="0"/>
          <p:nvPr/>
        </p:nvPicPr>
        <p:blipFill>
          <a:blip r:embed="rId3">
            <a:alphaModFix/>
          </a:blip>
          <a:stretch>
            <a:fillRect/>
          </a:stretch>
        </p:blipFill>
        <p:spPr>
          <a:xfrm>
            <a:off x="1183675" y="1494650"/>
            <a:ext cx="1445376" cy="1445376"/>
          </a:xfrm>
          <a:prstGeom prst="rect">
            <a:avLst/>
          </a:prstGeom>
          <a:noFill/>
          <a:ln>
            <a:noFill/>
          </a:ln>
        </p:spPr>
      </p:pic>
      <p:pic>
        <p:nvPicPr>
          <p:cNvPr id="344" name="Google Shape;344;p38"/>
          <p:cNvPicPr preferRelativeResize="0"/>
          <p:nvPr/>
        </p:nvPicPr>
        <p:blipFill>
          <a:blip r:embed="rId4">
            <a:alphaModFix/>
          </a:blip>
          <a:stretch>
            <a:fillRect/>
          </a:stretch>
        </p:blipFill>
        <p:spPr>
          <a:xfrm>
            <a:off x="2044223" y="3001575"/>
            <a:ext cx="1270275" cy="1270275"/>
          </a:xfrm>
          <a:prstGeom prst="rect">
            <a:avLst/>
          </a:prstGeom>
          <a:noFill/>
          <a:ln>
            <a:noFill/>
          </a:ln>
        </p:spPr>
      </p:pic>
      <p:pic>
        <p:nvPicPr>
          <p:cNvPr id="345" name="Google Shape;345;p38"/>
          <p:cNvPicPr preferRelativeResize="0"/>
          <p:nvPr/>
        </p:nvPicPr>
        <p:blipFill>
          <a:blip r:embed="rId5">
            <a:alphaModFix/>
          </a:blip>
          <a:stretch>
            <a:fillRect/>
          </a:stretch>
        </p:blipFill>
        <p:spPr>
          <a:xfrm>
            <a:off x="2966325" y="1494648"/>
            <a:ext cx="1445375" cy="1445375"/>
          </a:xfrm>
          <a:prstGeom prst="rect">
            <a:avLst/>
          </a:prstGeom>
          <a:noFill/>
          <a:ln>
            <a:noFill/>
          </a:ln>
        </p:spPr>
      </p:pic>
      <p:pic>
        <p:nvPicPr>
          <p:cNvPr id="346" name="Google Shape;346;p38"/>
          <p:cNvPicPr preferRelativeResize="0"/>
          <p:nvPr/>
        </p:nvPicPr>
        <p:blipFill>
          <a:blip r:embed="rId6">
            <a:alphaModFix/>
          </a:blip>
          <a:stretch>
            <a:fillRect/>
          </a:stretch>
        </p:blipFill>
        <p:spPr>
          <a:xfrm>
            <a:off x="5667825" y="3122086"/>
            <a:ext cx="1445375" cy="1517632"/>
          </a:xfrm>
          <a:prstGeom prst="rect">
            <a:avLst/>
          </a:prstGeom>
          <a:noFill/>
          <a:ln>
            <a:noFill/>
          </a:ln>
        </p:spPr>
      </p:pic>
      <p:pic>
        <p:nvPicPr>
          <p:cNvPr id="347" name="Google Shape;347;p38"/>
          <p:cNvPicPr preferRelativeResize="0"/>
          <p:nvPr/>
        </p:nvPicPr>
        <p:blipFill>
          <a:blip r:embed="rId7">
            <a:alphaModFix/>
          </a:blip>
          <a:stretch>
            <a:fillRect/>
          </a:stretch>
        </p:blipFill>
        <p:spPr>
          <a:xfrm>
            <a:off x="4748975" y="1494650"/>
            <a:ext cx="1445375" cy="1445375"/>
          </a:xfrm>
          <a:prstGeom prst="rect">
            <a:avLst/>
          </a:prstGeom>
          <a:noFill/>
          <a:ln>
            <a:noFill/>
          </a:ln>
        </p:spPr>
      </p:pic>
      <p:pic>
        <p:nvPicPr>
          <p:cNvPr id="348" name="Google Shape;348;p38"/>
          <p:cNvPicPr preferRelativeResize="0"/>
          <p:nvPr/>
        </p:nvPicPr>
        <p:blipFill>
          <a:blip r:embed="rId8">
            <a:alphaModFix/>
          </a:blip>
          <a:stretch>
            <a:fillRect/>
          </a:stretch>
        </p:blipFill>
        <p:spPr>
          <a:xfrm>
            <a:off x="3849337" y="3001578"/>
            <a:ext cx="1445375" cy="1453848"/>
          </a:xfrm>
          <a:prstGeom prst="rect">
            <a:avLst/>
          </a:prstGeom>
          <a:noFill/>
          <a:ln>
            <a:noFill/>
          </a:ln>
        </p:spPr>
      </p:pic>
      <p:pic>
        <p:nvPicPr>
          <p:cNvPr id="349" name="Google Shape;349;p38"/>
          <p:cNvPicPr preferRelativeResize="0"/>
          <p:nvPr/>
        </p:nvPicPr>
        <p:blipFill>
          <a:blip r:embed="rId9">
            <a:alphaModFix/>
          </a:blip>
          <a:stretch>
            <a:fillRect/>
          </a:stretch>
        </p:blipFill>
        <p:spPr>
          <a:xfrm>
            <a:off x="6531625" y="1502963"/>
            <a:ext cx="1428750" cy="1428750"/>
          </a:xfrm>
          <a:prstGeom prst="rect">
            <a:avLst/>
          </a:prstGeom>
          <a:noFill/>
          <a:ln>
            <a:noFill/>
          </a:ln>
        </p:spPr>
      </p:pic>
      <p:pic>
        <p:nvPicPr>
          <p:cNvPr id="350" name="Google Shape;350;p38"/>
          <p:cNvPicPr preferRelativeResize="0"/>
          <p:nvPr/>
        </p:nvPicPr>
        <p:blipFill rotWithShape="1">
          <a:blip r:embed="rId10">
            <a:alphaModFix/>
          </a:blip>
          <a:srcRect b="0" l="0" r="0" t="67078"/>
          <a:stretch/>
        </p:blipFill>
        <p:spPr>
          <a:xfrm>
            <a:off x="1964987" y="4333400"/>
            <a:ext cx="1428750" cy="3433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Metodología</a:t>
            </a:r>
            <a:endParaRPr/>
          </a:p>
        </p:txBody>
      </p:sp>
      <p:sp>
        <p:nvSpPr>
          <p:cNvPr id="356" name="Google Shape;356;p39"/>
          <p:cNvSpPr txBox="1"/>
          <p:nvPr>
            <p:ph idx="12" type="sldNum"/>
          </p:nvPr>
        </p:nvSpPr>
        <p:spPr>
          <a:xfrm>
            <a:off x="8367758" y="4552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39"/>
          <p:cNvSpPr txBox="1"/>
          <p:nvPr/>
        </p:nvSpPr>
        <p:spPr>
          <a:xfrm>
            <a:off x="72975" y="1785475"/>
            <a:ext cx="166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Commit</a:t>
            </a:r>
            <a:endParaRPr b="1" sz="1800">
              <a:solidFill>
                <a:schemeClr val="dk2"/>
              </a:solidFill>
              <a:latin typeface="Roboto"/>
              <a:ea typeface="Roboto"/>
              <a:cs typeface="Roboto"/>
              <a:sym typeface="Roboto"/>
            </a:endParaRPr>
          </a:p>
        </p:txBody>
      </p:sp>
      <p:sp>
        <p:nvSpPr>
          <p:cNvPr id="358" name="Google Shape;358;p39"/>
          <p:cNvSpPr txBox="1"/>
          <p:nvPr/>
        </p:nvSpPr>
        <p:spPr>
          <a:xfrm>
            <a:off x="1626200" y="4303475"/>
            <a:ext cx="166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800">
                <a:solidFill>
                  <a:schemeClr val="dk2"/>
                </a:solidFill>
                <a:latin typeface="Roboto"/>
                <a:ea typeface="Roboto"/>
                <a:cs typeface="Roboto"/>
                <a:sym typeface="Roboto"/>
              </a:rPr>
              <a:t>Branching</a:t>
            </a:r>
            <a:endParaRPr b="1" sz="1800">
              <a:solidFill>
                <a:schemeClr val="dk2"/>
              </a:solidFill>
              <a:latin typeface="Roboto"/>
              <a:ea typeface="Roboto"/>
              <a:cs typeface="Roboto"/>
              <a:sym typeface="Roboto"/>
            </a:endParaRPr>
          </a:p>
        </p:txBody>
      </p:sp>
      <p:sp>
        <p:nvSpPr>
          <p:cNvPr id="359" name="Google Shape;359;p39"/>
          <p:cNvSpPr txBox="1"/>
          <p:nvPr/>
        </p:nvSpPr>
        <p:spPr>
          <a:xfrm>
            <a:off x="3274475" y="1785475"/>
            <a:ext cx="166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800">
                <a:solidFill>
                  <a:schemeClr val="dk2"/>
                </a:solidFill>
                <a:latin typeface="Roboto"/>
                <a:ea typeface="Roboto"/>
                <a:cs typeface="Roboto"/>
                <a:sym typeface="Roboto"/>
              </a:rPr>
              <a:t>Issues</a:t>
            </a:r>
            <a:endParaRPr b="1" sz="1800">
              <a:solidFill>
                <a:schemeClr val="dk2"/>
              </a:solidFill>
              <a:latin typeface="Roboto"/>
              <a:ea typeface="Roboto"/>
              <a:cs typeface="Roboto"/>
              <a:sym typeface="Roboto"/>
            </a:endParaRPr>
          </a:p>
        </p:txBody>
      </p:sp>
      <p:sp>
        <p:nvSpPr>
          <p:cNvPr id="360" name="Google Shape;360;p39"/>
          <p:cNvSpPr txBox="1"/>
          <p:nvPr/>
        </p:nvSpPr>
        <p:spPr>
          <a:xfrm>
            <a:off x="5032325" y="4303475"/>
            <a:ext cx="166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800">
                <a:solidFill>
                  <a:schemeClr val="dk2"/>
                </a:solidFill>
                <a:latin typeface="Roboto"/>
                <a:ea typeface="Roboto"/>
                <a:cs typeface="Roboto"/>
                <a:sym typeface="Roboto"/>
              </a:rPr>
              <a:t>Código</a:t>
            </a:r>
            <a:endParaRPr b="1" sz="1800">
              <a:solidFill>
                <a:schemeClr val="dk2"/>
              </a:solidFill>
              <a:latin typeface="Roboto"/>
              <a:ea typeface="Roboto"/>
              <a:cs typeface="Roboto"/>
              <a:sym typeface="Roboto"/>
            </a:endParaRPr>
          </a:p>
        </p:txBody>
      </p:sp>
      <p:sp>
        <p:nvSpPr>
          <p:cNvPr id="361" name="Google Shape;361;p39"/>
          <p:cNvSpPr txBox="1"/>
          <p:nvPr/>
        </p:nvSpPr>
        <p:spPr>
          <a:xfrm>
            <a:off x="6973600" y="1785475"/>
            <a:ext cx="166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800">
                <a:solidFill>
                  <a:schemeClr val="dk2"/>
                </a:solidFill>
                <a:latin typeface="Roboto"/>
                <a:ea typeface="Roboto"/>
                <a:cs typeface="Roboto"/>
                <a:sym typeface="Roboto"/>
              </a:rPr>
              <a:t>Versionado</a:t>
            </a:r>
            <a:endParaRPr b="1" sz="1800">
              <a:solidFill>
                <a:schemeClr val="dk2"/>
              </a:solidFill>
              <a:latin typeface="Roboto"/>
              <a:ea typeface="Roboto"/>
              <a:cs typeface="Roboto"/>
              <a:sym typeface="Roboto"/>
            </a:endParaRPr>
          </a:p>
        </p:txBody>
      </p:sp>
      <p:pic>
        <p:nvPicPr>
          <p:cNvPr id="362" name="Google Shape;362;p39"/>
          <p:cNvPicPr preferRelativeResize="0"/>
          <p:nvPr/>
        </p:nvPicPr>
        <p:blipFill>
          <a:blip r:embed="rId3">
            <a:alphaModFix/>
          </a:blip>
          <a:stretch>
            <a:fillRect/>
          </a:stretch>
        </p:blipFill>
        <p:spPr>
          <a:xfrm>
            <a:off x="5437713" y="3143900"/>
            <a:ext cx="1008700" cy="1008700"/>
          </a:xfrm>
          <a:prstGeom prst="rect">
            <a:avLst/>
          </a:prstGeom>
          <a:noFill/>
          <a:ln>
            <a:noFill/>
          </a:ln>
        </p:spPr>
      </p:pic>
      <p:pic>
        <p:nvPicPr>
          <p:cNvPr id="363" name="Google Shape;363;p39"/>
          <p:cNvPicPr preferRelativeResize="0"/>
          <p:nvPr/>
        </p:nvPicPr>
        <p:blipFill>
          <a:blip r:embed="rId4">
            <a:alphaModFix/>
          </a:blip>
          <a:stretch>
            <a:fillRect/>
          </a:stretch>
        </p:blipFill>
        <p:spPr>
          <a:xfrm>
            <a:off x="402175" y="2381388"/>
            <a:ext cx="1008700" cy="1008700"/>
          </a:xfrm>
          <a:prstGeom prst="rect">
            <a:avLst/>
          </a:prstGeom>
          <a:noFill/>
          <a:ln>
            <a:noFill/>
          </a:ln>
        </p:spPr>
      </p:pic>
      <p:pic>
        <p:nvPicPr>
          <p:cNvPr id="364" name="Google Shape;364;p39"/>
          <p:cNvPicPr preferRelativeResize="0"/>
          <p:nvPr/>
        </p:nvPicPr>
        <p:blipFill>
          <a:blip r:embed="rId5">
            <a:alphaModFix/>
          </a:blip>
          <a:stretch>
            <a:fillRect/>
          </a:stretch>
        </p:blipFill>
        <p:spPr>
          <a:xfrm>
            <a:off x="1987400" y="3143901"/>
            <a:ext cx="1008700" cy="1008682"/>
          </a:xfrm>
          <a:prstGeom prst="rect">
            <a:avLst/>
          </a:prstGeom>
          <a:noFill/>
          <a:ln>
            <a:noFill/>
          </a:ln>
        </p:spPr>
      </p:pic>
      <p:pic>
        <p:nvPicPr>
          <p:cNvPr id="365" name="Google Shape;365;p39"/>
          <p:cNvPicPr preferRelativeResize="0"/>
          <p:nvPr/>
        </p:nvPicPr>
        <p:blipFill>
          <a:blip r:embed="rId6">
            <a:alphaModFix/>
          </a:blip>
          <a:stretch>
            <a:fillRect/>
          </a:stretch>
        </p:blipFill>
        <p:spPr>
          <a:xfrm>
            <a:off x="7194512" y="2273128"/>
            <a:ext cx="1225275" cy="1225251"/>
          </a:xfrm>
          <a:prstGeom prst="rect">
            <a:avLst/>
          </a:prstGeom>
          <a:noFill/>
          <a:ln>
            <a:noFill/>
          </a:ln>
        </p:spPr>
      </p:pic>
      <p:pic>
        <p:nvPicPr>
          <p:cNvPr id="366" name="Google Shape;366;p39"/>
          <p:cNvPicPr preferRelativeResize="0"/>
          <p:nvPr/>
        </p:nvPicPr>
        <p:blipFill>
          <a:blip r:embed="rId7">
            <a:alphaModFix/>
          </a:blip>
          <a:stretch>
            <a:fillRect/>
          </a:stretch>
        </p:blipFill>
        <p:spPr>
          <a:xfrm>
            <a:off x="3648850" y="2381389"/>
            <a:ext cx="1008700" cy="1008722"/>
          </a:xfrm>
          <a:prstGeom prst="rect">
            <a:avLst/>
          </a:prstGeom>
          <a:noFill/>
          <a:ln>
            <a:noFill/>
          </a:ln>
        </p:spPr>
      </p:pic>
      <p:pic>
        <p:nvPicPr>
          <p:cNvPr id="367" name="Google Shape;367;p39"/>
          <p:cNvPicPr preferRelativeResize="0"/>
          <p:nvPr/>
        </p:nvPicPr>
        <p:blipFill>
          <a:blip r:embed="rId8">
            <a:alphaModFix/>
          </a:blip>
          <a:stretch>
            <a:fillRect/>
          </a:stretch>
        </p:blipFill>
        <p:spPr>
          <a:xfrm>
            <a:off x="8182362" y="263825"/>
            <a:ext cx="722175" cy="722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73" name="Google Shape;373;p40"/>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374" name="Google Shape;37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40"/>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376" name="Google Shape;376;p40"/>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2"/>
                </a:solidFill>
              </a:rPr>
              <a:t>Mercado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Cliente</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producto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Planificación</a:t>
            </a:r>
            <a:endParaRPr sz="2800">
              <a:solidFill>
                <a:schemeClr val="dk2"/>
              </a:solidFill>
            </a:endParaRPr>
          </a:p>
          <a:p>
            <a:pPr indent="0" lvl="0" marL="0" marR="0" rtl="0" algn="l">
              <a:lnSpc>
                <a:spcPct val="115000"/>
              </a:lnSpc>
              <a:spcBef>
                <a:spcPts val="1200"/>
              </a:spcBef>
              <a:spcAft>
                <a:spcPts val="0"/>
              </a:spcAft>
              <a:buNone/>
            </a:pPr>
            <a:r>
              <a:rPr lang="en" sz="2800"/>
              <a:t>Nuestro equipo</a:t>
            </a:r>
            <a:endParaRPr sz="2800"/>
          </a:p>
          <a:p>
            <a:pPr indent="0" lvl="0" marL="0" marR="0" rtl="0" algn="l">
              <a:lnSpc>
                <a:spcPct val="115000"/>
              </a:lnSpc>
              <a:spcBef>
                <a:spcPts val="1200"/>
              </a:spcBef>
              <a:spcAft>
                <a:spcPts val="1200"/>
              </a:spcAft>
              <a:buNone/>
            </a:pPr>
            <a:r>
              <a:rPr lang="en" sz="2800">
                <a:solidFill>
                  <a:schemeClr val="dk2"/>
                </a:solidFill>
              </a:rPr>
              <a:t>Mockups</a:t>
            </a:r>
            <a:endParaRPr sz="2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Matriz RACI</a:t>
            </a:r>
            <a:endParaRPr/>
          </a:p>
        </p:txBody>
      </p:sp>
      <p:sp>
        <p:nvSpPr>
          <p:cNvPr id="382" name="Google Shape;38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41"/>
          <p:cNvPicPr preferRelativeResize="0"/>
          <p:nvPr/>
        </p:nvPicPr>
        <p:blipFill rotWithShape="1">
          <a:blip r:embed="rId3">
            <a:alphaModFix/>
          </a:blip>
          <a:srcRect b="42315" l="0" r="0" t="4651"/>
          <a:stretch/>
        </p:blipFill>
        <p:spPr>
          <a:xfrm>
            <a:off x="0" y="1337775"/>
            <a:ext cx="9021150" cy="3382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7" name="Google Shape;87;p15"/>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88" name="Google Shape;88;p15"/>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t>Mercado</a:t>
            </a:r>
            <a:endParaRPr sz="2800"/>
          </a:p>
          <a:p>
            <a:pPr indent="0" lvl="0" marL="0" marR="0" rtl="0" algn="l">
              <a:lnSpc>
                <a:spcPct val="115000"/>
              </a:lnSpc>
              <a:spcBef>
                <a:spcPts val="1200"/>
              </a:spcBef>
              <a:spcAft>
                <a:spcPts val="0"/>
              </a:spcAft>
              <a:buNone/>
            </a:pPr>
            <a:r>
              <a:rPr lang="en" sz="2800"/>
              <a:t>Cliente</a:t>
            </a:r>
            <a:endParaRPr sz="2800"/>
          </a:p>
          <a:p>
            <a:pPr indent="0" lvl="0" marL="0" marR="0" rtl="0" algn="l">
              <a:lnSpc>
                <a:spcPct val="115000"/>
              </a:lnSpc>
              <a:spcBef>
                <a:spcPts val="1200"/>
              </a:spcBef>
              <a:spcAft>
                <a:spcPts val="0"/>
              </a:spcAft>
              <a:buNone/>
            </a:pPr>
            <a:r>
              <a:rPr lang="en" sz="2800"/>
              <a:t>Nuestro producto</a:t>
            </a:r>
            <a:endParaRPr sz="2800"/>
          </a:p>
          <a:p>
            <a:pPr indent="0" lvl="0" marL="0" marR="0" rtl="0" algn="l">
              <a:lnSpc>
                <a:spcPct val="115000"/>
              </a:lnSpc>
              <a:spcBef>
                <a:spcPts val="1200"/>
              </a:spcBef>
              <a:spcAft>
                <a:spcPts val="0"/>
              </a:spcAft>
              <a:buNone/>
            </a:pPr>
            <a:r>
              <a:rPr lang="en" sz="2800"/>
              <a:t>Planificación</a:t>
            </a:r>
            <a:endParaRPr sz="2800"/>
          </a:p>
          <a:p>
            <a:pPr indent="0" lvl="0" marL="0" marR="0" rtl="0" algn="l">
              <a:lnSpc>
                <a:spcPct val="115000"/>
              </a:lnSpc>
              <a:spcBef>
                <a:spcPts val="1200"/>
              </a:spcBef>
              <a:spcAft>
                <a:spcPts val="0"/>
              </a:spcAft>
              <a:buNone/>
            </a:pPr>
            <a:r>
              <a:rPr lang="en" sz="2800"/>
              <a:t>Nuestro equipo</a:t>
            </a:r>
            <a:endParaRPr sz="2800"/>
          </a:p>
          <a:p>
            <a:pPr indent="0" lvl="0" marL="0" marR="0" rtl="0" algn="l">
              <a:lnSpc>
                <a:spcPct val="115000"/>
              </a:lnSpc>
              <a:spcBef>
                <a:spcPts val="1200"/>
              </a:spcBef>
              <a:spcAft>
                <a:spcPts val="1200"/>
              </a:spcAft>
              <a:buNone/>
            </a:pPr>
            <a:r>
              <a:rPr lang="en" sz="2800"/>
              <a:t>Mockups</a:t>
            </a:r>
            <a:endParaRPr sz="2800"/>
          </a:p>
        </p:txBody>
      </p:sp>
      <p:pic>
        <p:nvPicPr>
          <p:cNvPr id="89" name="Google Shape;89;p15"/>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90" name="Google Shape;9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Uso de IA</a:t>
            </a:r>
            <a:endParaRPr/>
          </a:p>
        </p:txBody>
      </p:sp>
      <p:sp>
        <p:nvSpPr>
          <p:cNvPr id="389" name="Google Shape;38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42"/>
          <p:cNvPicPr preferRelativeResize="0"/>
          <p:nvPr/>
        </p:nvPicPr>
        <p:blipFill>
          <a:blip r:embed="rId3">
            <a:alphaModFix/>
          </a:blip>
          <a:stretch>
            <a:fillRect/>
          </a:stretch>
        </p:blipFill>
        <p:spPr>
          <a:xfrm>
            <a:off x="152400" y="1958213"/>
            <a:ext cx="3645675" cy="1227075"/>
          </a:xfrm>
          <a:prstGeom prst="rect">
            <a:avLst/>
          </a:prstGeom>
          <a:noFill/>
          <a:ln>
            <a:noFill/>
          </a:ln>
        </p:spPr>
      </p:pic>
      <p:pic>
        <p:nvPicPr>
          <p:cNvPr id="391" name="Google Shape;391;p42"/>
          <p:cNvPicPr preferRelativeResize="0"/>
          <p:nvPr/>
        </p:nvPicPr>
        <p:blipFill>
          <a:blip r:embed="rId4">
            <a:alphaModFix/>
          </a:blip>
          <a:stretch>
            <a:fillRect/>
          </a:stretch>
        </p:blipFill>
        <p:spPr>
          <a:xfrm>
            <a:off x="343002" y="3703640"/>
            <a:ext cx="3264476" cy="959585"/>
          </a:xfrm>
          <a:prstGeom prst="rect">
            <a:avLst/>
          </a:prstGeom>
          <a:noFill/>
          <a:ln>
            <a:noFill/>
          </a:ln>
        </p:spPr>
      </p:pic>
      <p:pic>
        <p:nvPicPr>
          <p:cNvPr id="392" name="Google Shape;392;p42"/>
          <p:cNvPicPr preferRelativeResize="0"/>
          <p:nvPr/>
        </p:nvPicPr>
        <p:blipFill>
          <a:blip r:embed="rId5">
            <a:alphaModFix/>
          </a:blip>
          <a:stretch>
            <a:fillRect/>
          </a:stretch>
        </p:blipFill>
        <p:spPr>
          <a:xfrm>
            <a:off x="8182362" y="263825"/>
            <a:ext cx="722175" cy="722175"/>
          </a:xfrm>
          <a:prstGeom prst="rect">
            <a:avLst/>
          </a:prstGeom>
          <a:noFill/>
          <a:ln>
            <a:noFill/>
          </a:ln>
        </p:spPr>
      </p:pic>
      <p:sp>
        <p:nvSpPr>
          <p:cNvPr id="393" name="Google Shape;393;p42"/>
          <p:cNvSpPr txBox="1"/>
          <p:nvPr/>
        </p:nvSpPr>
        <p:spPr>
          <a:xfrm>
            <a:off x="4269325" y="2467050"/>
            <a:ext cx="4563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Roboto"/>
                <a:ea typeface="Roboto"/>
                <a:cs typeface="Roboto"/>
                <a:sym typeface="Roboto"/>
              </a:rPr>
              <a:t>Guardaremos los prompts de las conversaciones con ambas IAs en la sección de la Wiki de nuestro repositorio</a:t>
            </a:r>
            <a:endParaRPr sz="2400">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Reloj del equipo </a:t>
            </a:r>
            <a:endParaRPr/>
          </a:p>
        </p:txBody>
      </p:sp>
      <p:sp>
        <p:nvSpPr>
          <p:cNvPr id="399" name="Google Shape;39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43"/>
          <p:cNvPicPr preferRelativeResize="0"/>
          <p:nvPr/>
        </p:nvPicPr>
        <p:blipFill>
          <a:blip r:embed="rId3">
            <a:alphaModFix/>
          </a:blip>
          <a:stretch>
            <a:fillRect/>
          </a:stretch>
        </p:blipFill>
        <p:spPr>
          <a:xfrm>
            <a:off x="263005" y="1539037"/>
            <a:ext cx="4573970" cy="3233800"/>
          </a:xfrm>
          <a:prstGeom prst="rect">
            <a:avLst/>
          </a:prstGeom>
          <a:noFill/>
          <a:ln>
            <a:noFill/>
          </a:ln>
        </p:spPr>
      </p:pic>
      <p:pic>
        <p:nvPicPr>
          <p:cNvPr id="401" name="Google Shape;401;p43"/>
          <p:cNvPicPr preferRelativeResize="0"/>
          <p:nvPr/>
        </p:nvPicPr>
        <p:blipFill>
          <a:blip r:embed="rId4">
            <a:alphaModFix/>
          </a:blip>
          <a:stretch>
            <a:fillRect/>
          </a:stretch>
        </p:blipFill>
        <p:spPr>
          <a:xfrm>
            <a:off x="4999775" y="1615662"/>
            <a:ext cx="3514325" cy="3080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Seguimiento Commitment Agreement</a:t>
            </a:r>
            <a:endParaRPr/>
          </a:p>
        </p:txBody>
      </p:sp>
      <p:pic>
        <p:nvPicPr>
          <p:cNvPr id="407" name="Google Shape;407;p44"/>
          <p:cNvPicPr preferRelativeResize="0"/>
          <p:nvPr/>
        </p:nvPicPr>
        <p:blipFill>
          <a:blip r:embed="rId3">
            <a:alphaModFix/>
          </a:blip>
          <a:stretch>
            <a:fillRect/>
          </a:stretch>
        </p:blipFill>
        <p:spPr>
          <a:xfrm>
            <a:off x="5397500" y="1648850"/>
            <a:ext cx="3104451" cy="3104451"/>
          </a:xfrm>
          <a:prstGeom prst="rect">
            <a:avLst/>
          </a:prstGeom>
          <a:noFill/>
          <a:ln>
            <a:noFill/>
          </a:ln>
        </p:spPr>
      </p:pic>
      <p:sp>
        <p:nvSpPr>
          <p:cNvPr id="408" name="Google Shape;408;p44"/>
          <p:cNvSpPr txBox="1"/>
          <p:nvPr/>
        </p:nvSpPr>
        <p:spPr>
          <a:xfrm>
            <a:off x="198550" y="2236425"/>
            <a:ext cx="5028900" cy="1929300"/>
          </a:xfrm>
          <a:prstGeom prst="rect">
            <a:avLst/>
          </a:prstGeom>
          <a:noFill/>
          <a:ln>
            <a:noFill/>
          </a:ln>
        </p:spPr>
        <p:txBody>
          <a:bodyPr anchorCtr="0" anchor="t" bIns="91425" lIns="91425" spcFirstLastPara="1" rIns="91425" wrap="square" tIns="91425">
            <a:spAutoFit/>
          </a:bodyPr>
          <a:lstStyle/>
          <a:p>
            <a:pPr indent="-361950" lvl="0" marL="457200" rtl="0" algn="l">
              <a:spcBef>
                <a:spcPts val="1000"/>
              </a:spcBef>
              <a:spcAft>
                <a:spcPts val="0"/>
              </a:spcAft>
              <a:buSzPts val="2100"/>
              <a:buFont typeface="Roboto"/>
              <a:buChar char="-"/>
            </a:pPr>
            <a:r>
              <a:rPr lang="en" sz="2100">
                <a:latin typeface="Roboto"/>
                <a:ea typeface="Roboto"/>
                <a:cs typeface="Roboto"/>
                <a:sym typeface="Roboto"/>
              </a:rPr>
              <a:t>Según el Commitment Agreement todos los miembros deben haber trabajado el 50% de las horas totales</a:t>
            </a:r>
            <a:endParaRPr sz="2100">
              <a:latin typeface="Roboto"/>
              <a:ea typeface="Roboto"/>
              <a:cs typeface="Roboto"/>
              <a:sym typeface="Roboto"/>
            </a:endParaRPr>
          </a:p>
          <a:p>
            <a:pPr indent="-361950" lvl="0" marL="457200" rtl="0" algn="l">
              <a:spcBef>
                <a:spcPts val="1000"/>
              </a:spcBef>
              <a:spcAft>
                <a:spcPts val="1000"/>
              </a:spcAft>
              <a:buSzPts val="2100"/>
              <a:buFont typeface="Roboto"/>
              <a:buChar char="-"/>
            </a:pPr>
            <a:r>
              <a:rPr lang="en" sz="2100">
                <a:latin typeface="Roboto"/>
                <a:ea typeface="Roboto"/>
                <a:cs typeface="Roboto"/>
                <a:sym typeface="Roboto"/>
              </a:rPr>
              <a:t>Todos los miembros han cumplido las condiciones del acuerdo</a:t>
            </a:r>
            <a:endParaRPr sz="1600">
              <a:latin typeface="Roboto"/>
              <a:ea typeface="Roboto"/>
              <a:cs typeface="Roboto"/>
              <a:sym typeface="Roboto"/>
            </a:endParaRPr>
          </a:p>
        </p:txBody>
      </p:sp>
      <p:sp>
        <p:nvSpPr>
          <p:cNvPr id="409" name="Google Shape;40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15" name="Google Shape;415;p45"/>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416" name="Google Shape;41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5"/>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418" name="Google Shape;418;p45"/>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2"/>
                </a:solidFill>
              </a:rPr>
              <a:t>Mercado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Cliente</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producto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Planificación</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equipo</a:t>
            </a:r>
            <a:endParaRPr sz="2800">
              <a:solidFill>
                <a:schemeClr val="dk2"/>
              </a:solidFill>
            </a:endParaRPr>
          </a:p>
          <a:p>
            <a:pPr indent="0" lvl="0" marL="0" marR="0" rtl="0" algn="l">
              <a:lnSpc>
                <a:spcPct val="115000"/>
              </a:lnSpc>
              <a:spcBef>
                <a:spcPts val="1200"/>
              </a:spcBef>
              <a:spcAft>
                <a:spcPts val="1200"/>
              </a:spcAft>
              <a:buNone/>
            </a:pPr>
            <a:r>
              <a:rPr lang="en" sz="2800"/>
              <a:t>Mockups</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Mockups</a:t>
            </a:r>
            <a:endParaRPr/>
          </a:p>
        </p:txBody>
      </p:sp>
      <p:sp>
        <p:nvSpPr>
          <p:cNvPr id="424" name="Google Shape;424;p46"/>
          <p:cNvSpPr txBox="1"/>
          <p:nvPr/>
        </p:nvSpPr>
        <p:spPr>
          <a:xfrm>
            <a:off x="5220750" y="2883075"/>
            <a:ext cx="2088000" cy="928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400" u="sng">
                <a:solidFill>
                  <a:schemeClr val="hlink"/>
                </a:solidFill>
                <a:latin typeface="Roboto"/>
                <a:ea typeface="Roboto"/>
                <a:cs typeface="Roboto"/>
                <a:sym typeface="Roboto"/>
                <a:hlinkClick r:id="rId3"/>
              </a:rPr>
              <a:t>ENLACE</a:t>
            </a:r>
            <a:endParaRPr sz="2400">
              <a:latin typeface="Roboto"/>
              <a:ea typeface="Roboto"/>
              <a:cs typeface="Roboto"/>
              <a:sym typeface="Roboto"/>
            </a:endParaRPr>
          </a:p>
          <a:p>
            <a:pPr indent="0" lvl="0" marL="0" rtl="0" algn="l">
              <a:spcBef>
                <a:spcPts val="1000"/>
              </a:spcBef>
              <a:spcAft>
                <a:spcPts val="0"/>
              </a:spcAft>
              <a:buNone/>
            </a:pPr>
            <a:r>
              <a:t/>
            </a:r>
            <a:endParaRPr sz="1600">
              <a:latin typeface="Roboto"/>
              <a:ea typeface="Roboto"/>
              <a:cs typeface="Roboto"/>
              <a:sym typeface="Roboto"/>
            </a:endParaRPr>
          </a:p>
        </p:txBody>
      </p:sp>
      <p:pic>
        <p:nvPicPr>
          <p:cNvPr id="425" name="Google Shape;425;p46"/>
          <p:cNvPicPr preferRelativeResize="0"/>
          <p:nvPr/>
        </p:nvPicPr>
        <p:blipFill>
          <a:blip r:embed="rId4">
            <a:alphaModFix/>
          </a:blip>
          <a:stretch>
            <a:fillRect/>
          </a:stretch>
        </p:blipFill>
        <p:spPr>
          <a:xfrm>
            <a:off x="1540175" y="1952637"/>
            <a:ext cx="2588375" cy="2588375"/>
          </a:xfrm>
          <a:prstGeom prst="rect">
            <a:avLst/>
          </a:prstGeom>
          <a:noFill/>
          <a:ln>
            <a:noFill/>
          </a:ln>
        </p:spPr>
      </p:pic>
      <p:sp>
        <p:nvSpPr>
          <p:cNvPr id="426" name="Google Shape;42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241000" y="1594550"/>
            <a:ext cx="2823000" cy="18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¡Cohabitemos juntos!</a:t>
            </a:r>
            <a:endParaRPr sz="3000"/>
          </a:p>
        </p:txBody>
      </p:sp>
      <p:pic>
        <p:nvPicPr>
          <p:cNvPr descr="Black and white upward shot of Golden Gate Bridge" id="432" name="Google Shape;432;p4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
        <p:nvSpPr>
          <p:cNvPr id="433" name="Google Shape;43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96" name="Google Shape;96;p16"/>
          <p:cNvPicPr preferRelativeResize="0"/>
          <p:nvPr/>
        </p:nvPicPr>
        <p:blipFill rotWithShape="1">
          <a:blip r:embed="rId3">
            <a:alphaModFix/>
          </a:blip>
          <a:srcRect b="4457" l="-69083" r="24345" t="-49196"/>
          <a:stretch/>
        </p:blipFill>
        <p:spPr>
          <a:xfrm>
            <a:off x="0" y="142875"/>
            <a:ext cx="9144000" cy="5143500"/>
          </a:xfrm>
          <a:prstGeom prst="rect">
            <a:avLst/>
          </a:prstGeom>
          <a:noFill/>
          <a:ln>
            <a:noFill/>
          </a:ln>
        </p:spPr>
      </p:pic>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6"/>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99" name="Google Shape;99;p16"/>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t>Mercado</a:t>
            </a:r>
            <a:endParaRPr sz="2800"/>
          </a:p>
          <a:p>
            <a:pPr indent="0" lvl="0" marL="0" marR="0" rtl="0" algn="l">
              <a:lnSpc>
                <a:spcPct val="115000"/>
              </a:lnSpc>
              <a:spcBef>
                <a:spcPts val="1200"/>
              </a:spcBef>
              <a:spcAft>
                <a:spcPts val="0"/>
              </a:spcAft>
              <a:buNone/>
            </a:pPr>
            <a:r>
              <a:rPr lang="en" sz="2800">
                <a:solidFill>
                  <a:schemeClr val="dk2"/>
                </a:solidFill>
              </a:rPr>
              <a:t>Cliente</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producto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Planificación</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equipo</a:t>
            </a:r>
            <a:endParaRPr sz="2800">
              <a:solidFill>
                <a:schemeClr val="dk2"/>
              </a:solidFill>
            </a:endParaRPr>
          </a:p>
          <a:p>
            <a:pPr indent="0" lvl="0" marL="0" marR="0" rtl="0" algn="l">
              <a:lnSpc>
                <a:spcPct val="115000"/>
              </a:lnSpc>
              <a:spcBef>
                <a:spcPts val="1200"/>
              </a:spcBef>
              <a:spcAft>
                <a:spcPts val="1200"/>
              </a:spcAft>
              <a:buNone/>
            </a:pPr>
            <a:r>
              <a:rPr lang="en" sz="2800">
                <a:solidFill>
                  <a:schemeClr val="dk2"/>
                </a:solidFill>
              </a:rPr>
              <a:t>Mockups</a:t>
            </a:r>
            <a:endParaRPr sz="2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 clave del negocio</a:t>
            </a:r>
            <a:endParaRPr/>
          </a:p>
        </p:txBody>
      </p:sp>
      <p:pic>
        <p:nvPicPr>
          <p:cNvPr id="105" name="Google Shape;105;p17"/>
          <p:cNvPicPr preferRelativeResize="0"/>
          <p:nvPr/>
        </p:nvPicPr>
        <p:blipFill>
          <a:blip r:embed="rId3">
            <a:alphaModFix/>
          </a:blip>
          <a:stretch>
            <a:fillRect/>
          </a:stretch>
        </p:blipFill>
        <p:spPr>
          <a:xfrm>
            <a:off x="6300510" y="1943586"/>
            <a:ext cx="2021412" cy="2027094"/>
          </a:xfrm>
          <a:prstGeom prst="rect">
            <a:avLst/>
          </a:prstGeom>
          <a:noFill/>
          <a:ln>
            <a:noFill/>
          </a:ln>
        </p:spPr>
      </p:pic>
      <p:sp>
        <p:nvSpPr>
          <p:cNvPr id="106" name="Google Shape;106;p17"/>
          <p:cNvSpPr txBox="1"/>
          <p:nvPr/>
        </p:nvSpPr>
        <p:spPr>
          <a:xfrm>
            <a:off x="5610552" y="3894471"/>
            <a:ext cx="3703200" cy="3540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1"/>
              </a:buClr>
              <a:buSzPts val="1100"/>
              <a:buFont typeface="Roboto"/>
              <a:buNone/>
            </a:pPr>
            <a:r>
              <a:rPr b="1" lang="en" sz="1100">
                <a:solidFill>
                  <a:schemeClr val="dk1"/>
                </a:solidFill>
                <a:latin typeface="Roboto"/>
                <a:ea typeface="Roboto"/>
                <a:cs typeface="Roboto"/>
                <a:sym typeface="Roboto"/>
              </a:rPr>
              <a:t>Enfoque en la Experiencia del Usuario</a:t>
            </a:r>
            <a:endParaRPr>
              <a:solidFill>
                <a:schemeClr val="dk1"/>
              </a:solidFill>
            </a:endParaRPr>
          </a:p>
        </p:txBody>
      </p:sp>
      <p:sp>
        <p:nvSpPr>
          <p:cNvPr id="107" name="Google Shape;107;p17"/>
          <p:cNvSpPr txBox="1"/>
          <p:nvPr/>
        </p:nvSpPr>
        <p:spPr>
          <a:xfrm>
            <a:off x="305700" y="2460025"/>
            <a:ext cx="5148300" cy="13944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1200"/>
              </a:spcAft>
              <a:buNone/>
            </a:pPr>
            <a:r>
              <a:rPr lang="en" sz="1800">
                <a:solidFill>
                  <a:schemeClr val="dk1"/>
                </a:solidFill>
                <a:latin typeface="Roboto"/>
                <a:ea typeface="Roboto"/>
                <a:cs typeface="Roboto"/>
                <a:sym typeface="Roboto"/>
              </a:rPr>
              <a:t>Cohabify es una plataforma que permite encontrar compañero de piso afines a tus preferencias y publicar habitaciones que necesitan inquilinos. </a:t>
            </a:r>
            <a:endParaRPr sz="1800">
              <a:solidFill>
                <a:schemeClr val="dk1"/>
              </a:solidFill>
              <a:latin typeface="Roboto"/>
              <a:ea typeface="Roboto"/>
              <a:cs typeface="Roboto"/>
              <a:sym typeface="Roboto"/>
            </a:endParaRPr>
          </a:p>
        </p:txBody>
      </p:sp>
      <p:sp>
        <p:nvSpPr>
          <p:cNvPr id="108" name="Google Shape;10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 clave del negocio</a:t>
            </a:r>
            <a:endParaRPr/>
          </a:p>
        </p:txBody>
      </p:sp>
      <p:sp>
        <p:nvSpPr>
          <p:cNvPr id="114" name="Google Shape;114;p18"/>
          <p:cNvSpPr txBox="1"/>
          <p:nvPr/>
        </p:nvSpPr>
        <p:spPr>
          <a:xfrm>
            <a:off x="472300" y="2660913"/>
            <a:ext cx="2138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Disponibilidad</a:t>
            </a:r>
            <a:endParaRPr b="1" sz="1800">
              <a:solidFill>
                <a:schemeClr val="dk1"/>
              </a:solidFill>
              <a:latin typeface="Roboto"/>
              <a:ea typeface="Roboto"/>
              <a:cs typeface="Roboto"/>
              <a:sym typeface="Roboto"/>
            </a:endParaRPr>
          </a:p>
        </p:txBody>
      </p:sp>
      <p:sp>
        <p:nvSpPr>
          <p:cNvPr id="115" name="Google Shape;115;p18"/>
          <p:cNvSpPr txBox="1"/>
          <p:nvPr/>
        </p:nvSpPr>
        <p:spPr>
          <a:xfrm>
            <a:off x="3481125" y="3496950"/>
            <a:ext cx="2138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Eficiencia</a:t>
            </a:r>
            <a:endParaRPr b="1" sz="1800">
              <a:solidFill>
                <a:schemeClr val="dk1"/>
              </a:solidFill>
              <a:latin typeface="Roboto"/>
              <a:ea typeface="Roboto"/>
              <a:cs typeface="Roboto"/>
              <a:sym typeface="Roboto"/>
            </a:endParaRPr>
          </a:p>
        </p:txBody>
      </p:sp>
      <p:sp>
        <p:nvSpPr>
          <p:cNvPr id="116" name="Google Shape;116;p18"/>
          <p:cNvSpPr txBox="1"/>
          <p:nvPr/>
        </p:nvSpPr>
        <p:spPr>
          <a:xfrm>
            <a:off x="6393013" y="2679725"/>
            <a:ext cx="2138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Matchmaking</a:t>
            </a:r>
            <a:endParaRPr b="1" sz="1800">
              <a:solidFill>
                <a:schemeClr val="dk1"/>
              </a:solidFill>
              <a:latin typeface="Roboto"/>
              <a:ea typeface="Roboto"/>
              <a:cs typeface="Roboto"/>
              <a:sym typeface="Roboto"/>
            </a:endParaRPr>
          </a:p>
        </p:txBody>
      </p:sp>
      <p:pic>
        <p:nvPicPr>
          <p:cNvPr id="117" name="Google Shape;117;p18"/>
          <p:cNvPicPr preferRelativeResize="0"/>
          <p:nvPr/>
        </p:nvPicPr>
        <p:blipFill>
          <a:blip r:embed="rId3">
            <a:alphaModFix/>
          </a:blip>
          <a:stretch>
            <a:fillRect/>
          </a:stretch>
        </p:blipFill>
        <p:spPr>
          <a:xfrm>
            <a:off x="734239" y="3103090"/>
            <a:ext cx="1631862" cy="1691589"/>
          </a:xfrm>
          <a:prstGeom prst="rect">
            <a:avLst/>
          </a:prstGeom>
          <a:noFill/>
          <a:ln>
            <a:noFill/>
          </a:ln>
        </p:spPr>
      </p:pic>
      <p:pic>
        <p:nvPicPr>
          <p:cNvPr id="118" name="Google Shape;118;p18"/>
          <p:cNvPicPr preferRelativeResize="0"/>
          <p:nvPr/>
        </p:nvPicPr>
        <p:blipFill>
          <a:blip r:embed="rId4">
            <a:alphaModFix/>
          </a:blip>
          <a:stretch>
            <a:fillRect/>
          </a:stretch>
        </p:blipFill>
        <p:spPr>
          <a:xfrm>
            <a:off x="3630550" y="1543780"/>
            <a:ext cx="1871850" cy="1933470"/>
          </a:xfrm>
          <a:prstGeom prst="rect">
            <a:avLst/>
          </a:prstGeom>
          <a:noFill/>
          <a:ln>
            <a:noFill/>
          </a:ln>
        </p:spPr>
      </p:pic>
      <p:pic>
        <p:nvPicPr>
          <p:cNvPr id="119" name="Google Shape;119;p18"/>
          <p:cNvPicPr preferRelativeResize="0"/>
          <p:nvPr/>
        </p:nvPicPr>
        <p:blipFill>
          <a:blip r:embed="rId5">
            <a:alphaModFix/>
          </a:blip>
          <a:stretch>
            <a:fillRect/>
          </a:stretch>
        </p:blipFill>
        <p:spPr>
          <a:xfrm>
            <a:off x="6489951" y="3071137"/>
            <a:ext cx="1944251" cy="1891025"/>
          </a:xfrm>
          <a:prstGeom prst="rect">
            <a:avLst/>
          </a:prstGeom>
          <a:noFill/>
          <a:ln>
            <a:noFill/>
          </a:ln>
        </p:spPr>
      </p:pic>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b="15117" l="4098" r="2539" t="0"/>
          <a:stretch/>
        </p:blipFill>
        <p:spPr>
          <a:xfrm>
            <a:off x="1889613" y="1608175"/>
            <a:ext cx="5364770" cy="3448651"/>
          </a:xfrm>
          <a:prstGeom prst="rect">
            <a:avLst/>
          </a:prstGeom>
          <a:noFill/>
          <a:ln>
            <a:noFill/>
          </a:ln>
        </p:spPr>
      </p:pic>
      <p:sp>
        <p:nvSpPr>
          <p:cNvPr id="126" name="Google Shape;126;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Análisis de competidores</a:t>
            </a:r>
            <a:endParaRPr/>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19"/>
          <p:cNvPicPr preferRelativeResize="0"/>
          <p:nvPr/>
        </p:nvPicPr>
        <p:blipFill rotWithShape="1">
          <a:blip r:embed="rId4">
            <a:alphaModFix/>
          </a:blip>
          <a:srcRect b="13573" l="29899" r="29237" t="13566"/>
          <a:stretch/>
        </p:blipFill>
        <p:spPr>
          <a:xfrm>
            <a:off x="3870313" y="1319825"/>
            <a:ext cx="472075" cy="472075"/>
          </a:xfrm>
          <a:prstGeom prst="rect">
            <a:avLst/>
          </a:prstGeom>
          <a:noFill/>
          <a:ln>
            <a:noFill/>
          </a:ln>
        </p:spPr>
      </p:pic>
      <p:pic>
        <p:nvPicPr>
          <p:cNvPr id="129" name="Google Shape;129;p19"/>
          <p:cNvPicPr preferRelativeResize="0"/>
          <p:nvPr/>
        </p:nvPicPr>
        <p:blipFill>
          <a:blip r:embed="rId5">
            <a:alphaModFix/>
          </a:blip>
          <a:stretch>
            <a:fillRect/>
          </a:stretch>
        </p:blipFill>
        <p:spPr>
          <a:xfrm>
            <a:off x="4667093" y="1215112"/>
            <a:ext cx="681475" cy="681500"/>
          </a:xfrm>
          <a:prstGeom prst="rect">
            <a:avLst/>
          </a:prstGeom>
          <a:noFill/>
          <a:ln>
            <a:noFill/>
          </a:ln>
        </p:spPr>
      </p:pic>
      <p:pic>
        <p:nvPicPr>
          <p:cNvPr id="130" name="Google Shape;130;p19"/>
          <p:cNvPicPr preferRelativeResize="0"/>
          <p:nvPr/>
        </p:nvPicPr>
        <p:blipFill>
          <a:blip r:embed="rId6">
            <a:alphaModFix/>
          </a:blip>
          <a:stretch>
            <a:fillRect/>
          </a:stretch>
        </p:blipFill>
        <p:spPr>
          <a:xfrm>
            <a:off x="5673262" y="1319826"/>
            <a:ext cx="472075" cy="472075"/>
          </a:xfrm>
          <a:prstGeom prst="rect">
            <a:avLst/>
          </a:prstGeom>
          <a:noFill/>
          <a:ln>
            <a:noFill/>
          </a:ln>
        </p:spPr>
      </p:pic>
      <p:grpSp>
        <p:nvGrpSpPr>
          <p:cNvPr id="131" name="Google Shape;131;p19"/>
          <p:cNvGrpSpPr/>
          <p:nvPr/>
        </p:nvGrpSpPr>
        <p:grpSpPr>
          <a:xfrm>
            <a:off x="6386128" y="1433698"/>
            <a:ext cx="829644" cy="472059"/>
            <a:chOff x="7382198" y="1465315"/>
            <a:chExt cx="1324887" cy="811935"/>
          </a:xfrm>
        </p:grpSpPr>
        <p:pic>
          <p:nvPicPr>
            <p:cNvPr id="132" name="Google Shape;132;p19"/>
            <p:cNvPicPr preferRelativeResize="0"/>
            <p:nvPr/>
          </p:nvPicPr>
          <p:blipFill rotWithShape="1">
            <a:blip r:embed="rId7">
              <a:alphaModFix/>
            </a:blip>
            <a:srcRect b="0" l="0" r="0" t="9804"/>
            <a:stretch/>
          </p:blipFill>
          <p:spPr>
            <a:xfrm>
              <a:off x="7399013" y="1465315"/>
              <a:ext cx="313075" cy="288035"/>
            </a:xfrm>
            <a:prstGeom prst="rect">
              <a:avLst/>
            </a:prstGeom>
            <a:noFill/>
            <a:ln>
              <a:noFill/>
            </a:ln>
          </p:spPr>
        </p:pic>
        <p:pic>
          <p:nvPicPr>
            <p:cNvPr id="133" name="Google Shape;133;p19"/>
            <p:cNvPicPr preferRelativeResize="0"/>
            <p:nvPr/>
          </p:nvPicPr>
          <p:blipFill>
            <a:blip r:embed="rId8">
              <a:alphaModFix/>
            </a:blip>
            <a:stretch>
              <a:fillRect/>
            </a:stretch>
          </p:blipFill>
          <p:spPr>
            <a:xfrm>
              <a:off x="7854275" y="1682777"/>
              <a:ext cx="472072" cy="472050"/>
            </a:xfrm>
            <a:prstGeom prst="rect">
              <a:avLst/>
            </a:prstGeom>
            <a:noFill/>
            <a:ln>
              <a:noFill/>
            </a:ln>
          </p:spPr>
        </p:pic>
        <p:pic>
          <p:nvPicPr>
            <p:cNvPr id="134" name="Google Shape;134;p19"/>
            <p:cNvPicPr preferRelativeResize="0"/>
            <p:nvPr/>
          </p:nvPicPr>
          <p:blipFill>
            <a:blip r:embed="rId9">
              <a:alphaModFix/>
            </a:blip>
            <a:stretch>
              <a:fillRect/>
            </a:stretch>
          </p:blipFill>
          <p:spPr>
            <a:xfrm>
              <a:off x="8332700" y="1805200"/>
              <a:ext cx="374385" cy="472050"/>
            </a:xfrm>
            <a:prstGeom prst="rect">
              <a:avLst/>
            </a:prstGeom>
            <a:noFill/>
            <a:ln>
              <a:noFill/>
            </a:ln>
          </p:spPr>
        </p:pic>
        <p:pic>
          <p:nvPicPr>
            <p:cNvPr id="135" name="Google Shape;135;p19"/>
            <p:cNvPicPr preferRelativeResize="0"/>
            <p:nvPr/>
          </p:nvPicPr>
          <p:blipFill>
            <a:blip r:embed="rId10">
              <a:alphaModFix/>
            </a:blip>
            <a:stretch>
              <a:fillRect/>
            </a:stretch>
          </p:blipFill>
          <p:spPr>
            <a:xfrm>
              <a:off x="7382198" y="1749073"/>
              <a:ext cx="472075" cy="502725"/>
            </a:xfrm>
            <a:prstGeom prst="rect">
              <a:avLst/>
            </a:prstGeom>
            <a:noFill/>
            <a:ln>
              <a:noFill/>
            </a:ln>
          </p:spPr>
        </p:pic>
        <p:pic>
          <p:nvPicPr>
            <p:cNvPr id="136" name="Google Shape;136;p19"/>
            <p:cNvPicPr preferRelativeResize="0"/>
            <p:nvPr/>
          </p:nvPicPr>
          <p:blipFill>
            <a:blip r:embed="rId11">
              <a:alphaModFix/>
            </a:blip>
            <a:stretch>
              <a:fillRect/>
            </a:stretch>
          </p:blipFill>
          <p:spPr>
            <a:xfrm>
              <a:off x="7723425" y="1517474"/>
              <a:ext cx="848268" cy="183725"/>
            </a:xfrm>
            <a:prstGeom prst="rect">
              <a:avLst/>
            </a:prstGeom>
            <a:noFill/>
            <a:ln>
              <a:noFill/>
            </a:ln>
          </p:spPr>
        </p:pic>
      </p:grpSp>
      <p:pic>
        <p:nvPicPr>
          <p:cNvPr id="137" name="Google Shape;137;p19"/>
          <p:cNvPicPr preferRelativeResize="0"/>
          <p:nvPr/>
        </p:nvPicPr>
        <p:blipFill>
          <a:blip r:embed="rId12">
            <a:alphaModFix/>
          </a:blip>
          <a:stretch>
            <a:fillRect/>
          </a:stretch>
        </p:blipFill>
        <p:spPr>
          <a:xfrm>
            <a:off x="8182362" y="263825"/>
            <a:ext cx="722175" cy="72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p:nvPr/>
        </p:nvSpPr>
        <p:spPr>
          <a:xfrm flipH="1">
            <a:off x="3081525" y="0"/>
            <a:ext cx="6084600" cy="5143500"/>
          </a:xfrm>
          <a:prstGeom prst="rtTriangl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3" name="Google Shape;143;p20"/>
          <p:cNvPicPr preferRelativeResize="0"/>
          <p:nvPr/>
        </p:nvPicPr>
        <p:blipFill rotWithShape="1">
          <a:blip r:embed="rId3">
            <a:alphaModFix/>
          </a:blip>
          <a:srcRect b="12645" l="27068" r="28130" t="9581"/>
          <a:stretch/>
        </p:blipFill>
        <p:spPr>
          <a:xfrm>
            <a:off x="6074650" y="2231800"/>
            <a:ext cx="2830402" cy="2763901"/>
          </a:xfrm>
          <a:prstGeom prst="rect">
            <a:avLst/>
          </a:prstGeom>
          <a:noFill/>
          <a:ln>
            <a:noFill/>
          </a:ln>
        </p:spPr>
      </p:pic>
      <p:sp>
        <p:nvSpPr>
          <p:cNvPr id="144" name="Google Shape;14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0"/>
          <p:cNvSpPr txBox="1"/>
          <p:nvPr>
            <p:ph type="title"/>
          </p:nvPr>
        </p:nvSpPr>
        <p:spPr>
          <a:xfrm>
            <a:off x="311700" y="476400"/>
            <a:ext cx="5334900" cy="68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Índice</a:t>
            </a:r>
            <a:endParaRPr/>
          </a:p>
        </p:txBody>
      </p:sp>
      <p:sp>
        <p:nvSpPr>
          <p:cNvPr id="146" name="Google Shape;146;p20"/>
          <p:cNvSpPr txBox="1"/>
          <p:nvPr>
            <p:ph idx="1" type="body"/>
          </p:nvPr>
        </p:nvSpPr>
        <p:spPr>
          <a:xfrm>
            <a:off x="311700" y="1159800"/>
            <a:ext cx="5334900" cy="349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2"/>
                </a:solidFill>
              </a:rPr>
              <a:t>Mercado</a:t>
            </a:r>
            <a:endParaRPr sz="2800">
              <a:solidFill>
                <a:schemeClr val="dk2"/>
              </a:solidFill>
            </a:endParaRPr>
          </a:p>
          <a:p>
            <a:pPr indent="0" lvl="0" marL="0" marR="0" rtl="0" algn="l">
              <a:lnSpc>
                <a:spcPct val="115000"/>
              </a:lnSpc>
              <a:spcBef>
                <a:spcPts val="1200"/>
              </a:spcBef>
              <a:spcAft>
                <a:spcPts val="0"/>
              </a:spcAft>
              <a:buNone/>
            </a:pPr>
            <a:r>
              <a:rPr lang="en" sz="2800"/>
              <a:t>Cliente</a:t>
            </a:r>
            <a:endParaRPr sz="2800"/>
          </a:p>
          <a:p>
            <a:pPr indent="0" lvl="0" marL="0" marR="0" rtl="0" algn="l">
              <a:lnSpc>
                <a:spcPct val="115000"/>
              </a:lnSpc>
              <a:spcBef>
                <a:spcPts val="1200"/>
              </a:spcBef>
              <a:spcAft>
                <a:spcPts val="0"/>
              </a:spcAft>
              <a:buNone/>
            </a:pPr>
            <a:r>
              <a:rPr lang="en" sz="2800">
                <a:solidFill>
                  <a:schemeClr val="dk2"/>
                </a:solidFill>
              </a:rPr>
              <a:t>Nuestro producto</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Planificación</a:t>
            </a:r>
            <a:endParaRPr sz="2800">
              <a:solidFill>
                <a:schemeClr val="dk2"/>
              </a:solidFill>
            </a:endParaRPr>
          </a:p>
          <a:p>
            <a:pPr indent="0" lvl="0" marL="0" marR="0" rtl="0" algn="l">
              <a:lnSpc>
                <a:spcPct val="115000"/>
              </a:lnSpc>
              <a:spcBef>
                <a:spcPts val="1200"/>
              </a:spcBef>
              <a:spcAft>
                <a:spcPts val="0"/>
              </a:spcAft>
              <a:buNone/>
            </a:pPr>
            <a:r>
              <a:rPr lang="en" sz="2800">
                <a:solidFill>
                  <a:schemeClr val="dk2"/>
                </a:solidFill>
              </a:rPr>
              <a:t>Nuestro equipo</a:t>
            </a:r>
            <a:endParaRPr sz="2800">
              <a:solidFill>
                <a:schemeClr val="dk2"/>
              </a:solidFill>
            </a:endParaRPr>
          </a:p>
          <a:p>
            <a:pPr indent="0" lvl="0" marL="0" marR="0" rtl="0" algn="l">
              <a:lnSpc>
                <a:spcPct val="115000"/>
              </a:lnSpc>
              <a:spcBef>
                <a:spcPts val="1200"/>
              </a:spcBef>
              <a:spcAft>
                <a:spcPts val="1200"/>
              </a:spcAft>
              <a:buNone/>
            </a:pPr>
            <a:r>
              <a:rPr lang="en" sz="2800">
                <a:solidFill>
                  <a:schemeClr val="dk2"/>
                </a:solidFill>
              </a:rPr>
              <a:t>Mockups</a:t>
            </a:r>
            <a:endParaRPr sz="2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Identificación</a:t>
            </a:r>
            <a:r>
              <a:rPr lang="en"/>
              <a:t> del cliente</a:t>
            </a:r>
            <a:endParaRPr/>
          </a:p>
        </p:txBody>
      </p:sp>
      <p:pic>
        <p:nvPicPr>
          <p:cNvPr id="152" name="Google Shape;152;p21"/>
          <p:cNvPicPr preferRelativeResize="0"/>
          <p:nvPr/>
        </p:nvPicPr>
        <p:blipFill rotWithShape="1">
          <a:blip r:embed="rId3">
            <a:alphaModFix/>
          </a:blip>
          <a:srcRect b="0" l="18572" r="18660" t="0"/>
          <a:stretch/>
        </p:blipFill>
        <p:spPr>
          <a:xfrm>
            <a:off x="5563350" y="1659050"/>
            <a:ext cx="2995056" cy="3110350"/>
          </a:xfrm>
          <a:prstGeom prst="rect">
            <a:avLst/>
          </a:prstGeom>
          <a:noFill/>
          <a:ln>
            <a:noFill/>
          </a:ln>
        </p:spPr>
      </p:pic>
      <p:sp>
        <p:nvSpPr>
          <p:cNvPr id="153" name="Google Shape;153;p21"/>
          <p:cNvSpPr txBox="1"/>
          <p:nvPr/>
        </p:nvSpPr>
        <p:spPr>
          <a:xfrm>
            <a:off x="708775" y="2421775"/>
            <a:ext cx="4546800" cy="15849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3300">
                <a:solidFill>
                  <a:schemeClr val="dk1"/>
                </a:solidFill>
                <a:latin typeface="Roboto"/>
                <a:ea typeface="Roboto"/>
                <a:cs typeface="Roboto"/>
                <a:sym typeface="Roboto"/>
              </a:rPr>
              <a:t>Nuestros usuarios serán nuestros clientes</a:t>
            </a:r>
            <a:endParaRPr sz="2200">
              <a:solidFill>
                <a:schemeClr val="dk1"/>
              </a:solidFill>
              <a:latin typeface="Roboto"/>
              <a:ea typeface="Roboto"/>
              <a:cs typeface="Roboto"/>
              <a:sym typeface="Roboto"/>
            </a:endParaRPr>
          </a:p>
        </p:txBody>
      </p:sp>
      <p:sp>
        <p:nvSpPr>
          <p:cNvPr id="154" name="Google Shape;15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4">
            <a:alphaModFix/>
          </a:blip>
          <a:stretch>
            <a:fillRect/>
          </a:stretch>
        </p:blipFill>
        <p:spPr>
          <a:xfrm>
            <a:off x="8182362" y="263825"/>
            <a:ext cx="722175" cy="72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